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61" r:id="rId4"/>
    <p:sldId id="264" r:id="rId5"/>
    <p:sldId id="265" r:id="rId6"/>
    <p:sldId id="266" r:id="rId7"/>
    <p:sldId id="262" r:id="rId8"/>
    <p:sldId id="263" r:id="rId9"/>
    <p:sldId id="257" r:id="rId10"/>
    <p:sldId id="258" r:id="rId11"/>
    <p:sldId id="259" r:id="rId12"/>
    <p:sldId id="270" r:id="rId13"/>
    <p:sldId id="268" r:id="rId14"/>
    <p:sldId id="269" r:id="rId15"/>
    <p:sldId id="260" r:id="rId16"/>
  </p:sldIdLst>
  <p:sldSz cx="12192000" cy="6858000"/>
  <p:notesSz cx="6858000" cy="9144000"/>
  <p:embeddedFontLst>
    <p:embeddedFont>
      <p:font typeface="庞门正道标题体" panose="02010600030101010101" charset="-122"/>
      <p:regular r:id="rId17"/>
    </p:embeddedFon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6882C-5D74-44E5-B73F-F5E8267E7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16C7001-E50F-4E5C-A599-BC7B81C85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9C19A6-B6BA-4C6B-82AA-4F1B0454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4CF31D-FDD3-41FE-BA3B-9876B793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6C8F8E-7684-4820-A2F6-F4D8A644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74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C69BF-C84F-4EFE-BBE9-1B13C346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D942A1-E55C-42BF-A776-D553B13F0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AB32EF-F6B0-489F-90D3-095C6EC42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7396FF-C4DB-425F-A264-57BD8CE3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EA6D40-A7F4-48B1-9C99-72C7BC0C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0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F12EED-D389-467E-9E92-5380C4F01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6F48DE-D4DB-4CF2-8A62-17C788D73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EB20AB-7465-44B2-BA9A-71CAC6744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8CDA9-B35D-4E0B-92FF-A4E9EBAC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94F4A-A92B-43B6-86C7-3227AE06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86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952264-B0B4-4741-BD8E-25B6B560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8BBE4F-025A-45E9-A0A1-F7A380678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1CAFE3-8E9D-4A3E-9B18-216D9B15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81E9B-6023-4381-B2DB-F4D1650DC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D6B4A1-D714-4025-907F-A4705FF0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85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CCCE8B-75F6-4E0E-9A14-11753050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99989D-F44D-4CE7-B702-83CC7994C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406793-E013-411E-BE8A-7FE48E02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45B7AF-2E5F-4106-944A-9C4A98A5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4216D8-D474-4D38-8116-72B771F1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78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10519B-9DEE-41E4-9AE3-F9F012F4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4EFF69-0408-4A83-98E5-CB10CACC9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8FEEC-67A3-4523-BABC-BB8322E9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A74AFF-3245-49C1-9C2D-CE0A2C9A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B701A0-5EAA-465C-98F0-3289F6B2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79D08C-3DC3-4D77-B3F6-636C6EA4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52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1300CE-5A10-4A88-ADC2-3890544C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AE2D91-1A0A-4263-B002-E483B30A1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7D22A-6C0C-4B75-9288-646DB3565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928C1-818A-4012-9C70-EB40004D86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F09904-C4B5-492B-8945-9C70572EB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7B11C2-17EB-4D90-B1E8-E307E335C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04D3A16-04EA-4B34-95ED-274C294C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2BF664-9B32-461A-93D5-401266E0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26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3EC5A-7993-4B78-B51E-2A3F040A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F9D78B-F908-4D5D-9E5F-77D5BB09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CDD6D2-2813-438F-9D04-E5E2CDEA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D3CB336-8810-4C67-A6B2-1E2EC70F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57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4A772E-CA67-47F4-BFD0-BA12E482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39CEF9-2360-4C46-9EB5-97A99547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1EF463-7794-461F-9F5C-80558BF3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0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A5535-E683-4641-B919-9561E677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2EACCF-2E25-469C-9D8F-EA243A920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3EF0EF-AC1E-4626-9B7E-70CC6105C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90EE97-1104-42B6-AA84-036B6479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010C34-601D-4FD4-9C7B-F8133FB7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B8E003-6F30-4B12-9102-63176A65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49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57F0D-F3A1-4F52-AA3F-423630DF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EDC67-AB09-4DFD-9C4D-FAC23D486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BD5C4AA-616B-46B8-AA12-9E38F3209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EBA2C-6665-4A30-A233-06E7BA5B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EEF4-A421-4B86-88AF-5B11383BE695}" type="datetimeFigureOut">
              <a:rPr lang="zh-CN" altLang="en-US" smtClean="0"/>
              <a:t>2019-6-19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E6802D-71FB-431D-99B4-F45BB74F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017DD7-9213-4E34-883F-776840B3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2427-885D-44DA-89E1-6CDC37BA26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41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84642D2-6DD2-46DA-A049-710779F8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0C54BB-EC35-45CC-8C76-474F6096C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6CBD5E-7E23-4DC6-BD57-932F4901A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14A0EEF4-A421-4B86-88AF-5B11383BE695}" type="datetimeFigureOut">
              <a:rPr lang="zh-CN" altLang="en-US" smtClean="0"/>
              <a:pPr/>
              <a:t>2019-6-19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6746EC-DCF4-488A-BE7D-784E3DDE8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C54414-E481-43F6-AF74-7CC30035E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71672427-885D-44DA-89E1-6CDC37BA26B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93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60E1EEE-A060-4E5D-BAF3-43B6C41EDA8C}"/>
              </a:ext>
            </a:extLst>
          </p:cNvPr>
          <p:cNvSpPr/>
          <p:nvPr/>
        </p:nvSpPr>
        <p:spPr>
          <a:xfrm>
            <a:off x="0" y="1987648"/>
            <a:ext cx="12192000" cy="288270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9B63A28-4A05-4934-9D3E-41C955F49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/>
          </a:bodyPr>
          <a:lstStyle/>
          <a:p>
            <a:r>
              <a:rPr lang="zh-CN" altLang="en-US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科普基地介绍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77EC83-21A3-4AC8-B7AE-846068469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75405"/>
            <a:ext cx="3979201" cy="11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3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863B61-A587-4EDF-88AF-01C5496F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科普团队建设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1D565F-5DF4-498A-8F9E-BCF6677F8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25324" cy="4351338"/>
          </a:xfrm>
        </p:spPr>
        <p:txBody>
          <a:bodyPr/>
          <a:lstStyle/>
          <a:p>
            <a:r>
              <a:rPr lang="zh-CN" altLang="en-US" dirty="0"/>
              <a:t>指导老师：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彭保发教授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许建伟博士</a:t>
            </a:r>
            <a:endParaRPr lang="en-US" altLang="zh-CN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055129CB-AD06-4017-8B08-3CE486378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3869" y="1825625"/>
            <a:ext cx="2834793" cy="586271"/>
          </a:xfrm>
        </p:spPr>
        <p:txBody>
          <a:bodyPr/>
          <a:lstStyle/>
          <a:p>
            <a:r>
              <a:rPr lang="zh-CN" altLang="en-US" dirty="0"/>
              <a:t>团队成员：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67236D7-4D92-4BA1-A670-35B56D049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54"/>
          <a:stretch/>
        </p:blipFill>
        <p:spPr>
          <a:xfrm>
            <a:off x="5684214" y="3355057"/>
            <a:ext cx="2834793" cy="29819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EA33D0-AB71-4161-9114-FFF7C88E6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01" b="2"/>
          <a:stretch/>
        </p:blipFill>
        <p:spPr>
          <a:xfrm>
            <a:off x="8853114" y="3322101"/>
            <a:ext cx="2834793" cy="30148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5" y="3355057"/>
            <a:ext cx="3976857" cy="298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1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8387E-ED9E-4578-B374-4652605F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开展的活动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C553B5-C65C-42D6-9EF3-742F7768D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 dirty="0"/>
              <a:t>2019</a:t>
            </a:r>
            <a:r>
              <a:rPr lang="zh-CN" altLang="en-US" b="1" dirty="0"/>
              <a:t>年开展了以下科普活动：</a:t>
            </a:r>
            <a:endParaRPr lang="en-US" altLang="zh-CN" b="1" dirty="0"/>
          </a:p>
          <a:p>
            <a:r>
              <a:rPr lang="zh-CN" altLang="en-US" dirty="0"/>
              <a:t>“跟着节气去探究”世界气象日暨清明节研学活动</a:t>
            </a:r>
            <a:endParaRPr lang="en-US" altLang="zh-CN" dirty="0"/>
          </a:p>
          <a:p>
            <a:r>
              <a:rPr lang="zh-CN" altLang="en-US" dirty="0"/>
              <a:t>桃源县漳江小学研学科普活动</a:t>
            </a:r>
            <a:endParaRPr lang="en-US" altLang="zh-CN" dirty="0"/>
          </a:p>
          <a:p>
            <a:r>
              <a:rPr lang="zh-CN" altLang="en-US" dirty="0"/>
              <a:t>开展研学旅行讲座暨研学导师培训</a:t>
            </a:r>
            <a:endParaRPr lang="en-US" altLang="zh-CN" dirty="0"/>
          </a:p>
          <a:p>
            <a:r>
              <a:rPr lang="zh-CN" altLang="en-US" dirty="0"/>
              <a:t>研学金牌讲解员比赛</a:t>
            </a:r>
          </a:p>
        </p:txBody>
      </p:sp>
    </p:spTree>
    <p:extLst>
      <p:ext uri="{BB962C8B-B14F-4D97-AF65-F5344CB8AC3E}">
        <p14:creationId xmlns:p14="http://schemas.microsoft.com/office/powerpoint/2010/main" val="2530203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D14FD1-82D5-4764-BFB3-9A9044DA8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3142"/>
            <a:ext cx="4618074" cy="23090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43D564-C81A-4103-9BD1-350178E84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91" y="731876"/>
            <a:ext cx="4618073" cy="23090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FFF734-DEBF-4DA5-AE2F-8A0A0B8E9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3131289"/>
            <a:ext cx="4618072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AA48013-932A-4513-A3A8-10A4205208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91" y="3131289"/>
            <a:ext cx="4618073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6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D1E4A0-2C5A-4065-B3B3-8457741A3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64" y="6889"/>
            <a:ext cx="8088473" cy="64748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8D16630-51AB-4FC7-B941-9A4FD88D183F}"/>
              </a:ext>
            </a:extLst>
          </p:cNvPr>
          <p:cNvSpPr txBox="1"/>
          <p:nvPr/>
        </p:nvSpPr>
        <p:spPr>
          <a:xfrm>
            <a:off x="3309494" y="6481779"/>
            <a:ext cx="557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相关报道：研学旅行讲座暨研学导师培训</a:t>
            </a:r>
          </a:p>
        </p:txBody>
      </p:sp>
    </p:spTree>
    <p:extLst>
      <p:ext uri="{BB962C8B-B14F-4D97-AF65-F5344CB8AC3E}">
        <p14:creationId xmlns:p14="http://schemas.microsoft.com/office/powerpoint/2010/main" val="1737158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88005A-D893-4BEF-B293-296AB01C9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269615" cy="621166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0FF63E4-D489-4C38-8B51-181ADEDD9005}"/>
              </a:ext>
            </a:extLst>
          </p:cNvPr>
          <p:cNvSpPr txBox="1"/>
          <p:nvPr/>
        </p:nvSpPr>
        <p:spPr>
          <a:xfrm>
            <a:off x="-149080" y="6211669"/>
            <a:ext cx="5493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相关报道：湖南文理学院“全国气象科普教育基地”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授牌仪式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1AAC23-275A-42A5-BD6F-A21288AFE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47" y="0"/>
            <a:ext cx="5965953" cy="621166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6CEA6F3-7AA0-41FE-BB93-122A1B3B2513}"/>
              </a:ext>
            </a:extLst>
          </p:cNvPr>
          <p:cNvSpPr txBox="1"/>
          <p:nvPr/>
        </p:nvSpPr>
        <p:spPr>
          <a:xfrm>
            <a:off x="6922388" y="616550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相关报道：我校近期开展多场天文科普研学活动</a:t>
            </a:r>
          </a:p>
        </p:txBody>
      </p:sp>
    </p:spTree>
    <p:extLst>
      <p:ext uri="{BB962C8B-B14F-4D97-AF65-F5344CB8AC3E}">
        <p14:creationId xmlns:p14="http://schemas.microsoft.com/office/powerpoint/2010/main" val="3282607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806D5-BB68-46BE-959D-0AEC3EDB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未来发展规划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1C47E2-D980-440F-9347-8AF288282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、加强科普基地建设：（</a:t>
            </a:r>
            <a:r>
              <a:rPr lang="en-US" altLang="zh-CN" dirty="0"/>
              <a:t>1</a:t>
            </a:r>
            <a:r>
              <a:rPr lang="zh-CN" altLang="en-US" dirty="0"/>
              <a:t>）加强与常德市气象局、科技馆等单位的合作，整合多方科普资源，开展多方位科普活动，提升科普活动的体验性；（</a:t>
            </a:r>
            <a:r>
              <a:rPr lang="en-US" altLang="zh-CN" dirty="0"/>
              <a:t>2</a:t>
            </a:r>
            <a:r>
              <a:rPr lang="zh-CN" altLang="en-US" dirty="0"/>
              <a:t>）购买新的科普仪器，提升科普基地的硬件条件。</a:t>
            </a:r>
            <a:endParaRPr lang="en-US" altLang="zh-CN" dirty="0"/>
          </a:p>
          <a:p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、完善科普活动体系：（</a:t>
            </a:r>
            <a:r>
              <a:rPr lang="en-US" altLang="zh-CN" dirty="0"/>
              <a:t>1</a:t>
            </a:r>
            <a:r>
              <a:rPr lang="zh-CN" altLang="en-US" dirty="0"/>
              <a:t>）进一步整合我校天文台、日月文化广场、地质标本室等科普场所，建立综合性的科普基地；（</a:t>
            </a:r>
            <a:r>
              <a:rPr lang="en-US" altLang="zh-CN" dirty="0"/>
              <a:t>2</a:t>
            </a:r>
            <a:r>
              <a:rPr lang="zh-CN" altLang="en-US" dirty="0"/>
              <a:t>）结合研学，开发相应的研学课程，注重科普知识与能力培养的有机结合，提高科普活动的效果。</a:t>
            </a:r>
            <a:endParaRPr lang="en-US" altLang="zh-CN" dirty="0"/>
          </a:p>
          <a:p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、扩大科普活动的影响力：（</a:t>
            </a:r>
            <a:r>
              <a:rPr lang="en-US" altLang="zh-CN" dirty="0"/>
              <a:t>1</a:t>
            </a:r>
            <a:r>
              <a:rPr lang="zh-CN" altLang="en-US" dirty="0"/>
              <a:t>）走出校园：每年至少在本市中学组织一次科普知识宣讲会，提高中学生的科学兴趣。（</a:t>
            </a:r>
            <a:r>
              <a:rPr lang="en-US" altLang="zh-CN" dirty="0"/>
              <a:t>2</a:t>
            </a:r>
            <a:r>
              <a:rPr lang="zh-CN" altLang="en-US" dirty="0"/>
              <a:t>）建立科普微信公众号，扩大科普宣传的受众。</a:t>
            </a:r>
          </a:p>
        </p:txBody>
      </p:sp>
    </p:spTree>
    <p:extLst>
      <p:ext uri="{BB962C8B-B14F-4D97-AF65-F5344CB8AC3E}">
        <p14:creationId xmlns:p14="http://schemas.microsoft.com/office/powerpoint/2010/main" val="413950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743955-8511-45A4-BD56-5E4B55A49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科普基地介绍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F294AF-352E-4B22-BB3C-B2D25BBDF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869"/>
            <a:ext cx="1051560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日月文化广场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气象园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天文台</a:t>
            </a:r>
          </a:p>
        </p:txBody>
      </p:sp>
    </p:spTree>
    <p:extLst>
      <p:ext uri="{BB962C8B-B14F-4D97-AF65-F5344CB8AC3E}">
        <p14:creationId xmlns:p14="http://schemas.microsoft.com/office/powerpoint/2010/main" val="251800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21AD5F1-A570-43B8-BC12-6597FDCB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日月文化广场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9093E67-2CEB-4386-8E79-A018177D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太阳历广场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赤道式日晷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月相广场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7A11CFC-D389-4165-B7B3-5966FFB2A2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r="40879"/>
          <a:stretch/>
        </p:blipFill>
        <p:spPr>
          <a:xfrm>
            <a:off x="6836898" y="0"/>
            <a:ext cx="5894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7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5C286-4DA6-4B4C-9EAF-98AB01D1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太阳历广场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2DE7F7-5C09-408A-AE1E-94A0997E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146971" cy="4351338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校道东侧为 “太阳历广场”，主体是一个直径为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米的圆形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平台，平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台上刻画或镶嵌着若干图形、线条、网格、字标等，还在特定位置上竖立着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9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根米黄玉垂直于地面的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立柱。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可指示季节、日期、时间；并寓意“旭日东升，蒸蒸日上”；并与城北制高点太阳山形成呼应。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3788229"/>
            <a:ext cx="6095999" cy="28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8BE94F-0241-4F6E-BD4E-ECD8F2C8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赤道式日晷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781D5D-62B4-4FD4-863E-063F288A0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7814" cy="4351338"/>
          </a:xfrm>
        </p:spPr>
        <p:txBody>
          <a:bodyPr>
            <a:normAutofit/>
          </a:bodyPr>
          <a:lstStyle/>
          <a:p>
            <a:r>
              <a:rPr lang="zh-CN" altLang="en-US" dirty="0"/>
              <a:t>学校北大门校道正中安装壹直径</a:t>
            </a:r>
            <a:r>
              <a:rPr lang="en-US" altLang="zh-CN" dirty="0"/>
              <a:t>1.5</a:t>
            </a:r>
            <a:r>
              <a:rPr lang="zh-CN" altLang="en-US" dirty="0"/>
              <a:t>米的“赤道式日晷”。 可指示正北方向（北极星）、季节、时辰。</a:t>
            </a:r>
            <a:endParaRPr lang="en-US" altLang="zh-CN" dirty="0"/>
          </a:p>
          <a:p>
            <a:r>
              <a:rPr lang="zh-CN" altLang="en-US" dirty="0"/>
              <a:t>在北半球，正面朝北安装，是北半球科技、文化、政府等部门北门区域不可多得的集科技科普、传统文化、景观</a:t>
            </a:r>
            <a:r>
              <a:rPr lang="zh-CN" altLang="en-US"/>
              <a:t>效果于</a:t>
            </a:r>
            <a:r>
              <a:rPr lang="zh-CN" altLang="en-US" dirty="0"/>
              <a:t>一体的传统文化建筑。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r="32099"/>
          <a:stretch/>
        </p:blipFill>
        <p:spPr>
          <a:xfrm>
            <a:off x="6531429" y="1825625"/>
            <a:ext cx="4687315" cy="382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5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82BAE-A1A3-43F4-B7EC-3C02BBD7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月相广场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5DBB18-DCDC-4C3A-8683-2CBFAB87A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校道西侧为 “月相广场”，主体是一个直径为</a:t>
            </a:r>
            <a:r>
              <a:rPr lang="en-US" altLang="zh-CN" dirty="0"/>
              <a:t>25</a:t>
            </a:r>
            <a:r>
              <a:rPr lang="zh-CN" altLang="en-US" dirty="0"/>
              <a:t>米的圆形平台（中心位于大门建筑群西缘，基础厚约</a:t>
            </a:r>
            <a:r>
              <a:rPr lang="en-US" altLang="zh-CN" dirty="0"/>
              <a:t>20</a:t>
            </a:r>
            <a:r>
              <a:rPr lang="zh-CN" altLang="en-US" dirty="0"/>
              <a:t>厘米） 。平台中间为一直径</a:t>
            </a:r>
            <a:r>
              <a:rPr lang="en-US" altLang="zh-CN" dirty="0"/>
              <a:t>1.2</a:t>
            </a:r>
            <a:r>
              <a:rPr lang="zh-CN" altLang="en-US" dirty="0"/>
              <a:t>米的石质地球仪，四周围绕地球摆放</a:t>
            </a:r>
            <a:r>
              <a:rPr lang="en-US" altLang="zh-CN" dirty="0"/>
              <a:t>8</a:t>
            </a:r>
            <a:r>
              <a:rPr lang="zh-CN" altLang="en-US" dirty="0"/>
              <a:t>只直径</a:t>
            </a:r>
            <a:r>
              <a:rPr lang="en-US" altLang="zh-CN" dirty="0"/>
              <a:t>0.8</a:t>
            </a:r>
            <a:r>
              <a:rPr lang="zh-CN" altLang="en-US" dirty="0"/>
              <a:t>米黑白对称的石质月球仪，表示不同时间处于不同位置时的月球，从朔月</a:t>
            </a:r>
            <a:r>
              <a:rPr lang="en-US" altLang="zh-CN" dirty="0"/>
              <a:t>-</a:t>
            </a:r>
            <a:r>
              <a:rPr lang="zh-CN" altLang="en-US" dirty="0"/>
              <a:t>峨眉月</a:t>
            </a:r>
            <a:r>
              <a:rPr lang="en-US" altLang="zh-CN" dirty="0"/>
              <a:t>-</a:t>
            </a:r>
            <a:r>
              <a:rPr lang="zh-CN" altLang="en-US" dirty="0"/>
              <a:t>上弦月</a:t>
            </a:r>
            <a:r>
              <a:rPr lang="en-US" altLang="zh-CN" dirty="0"/>
              <a:t>-</a:t>
            </a:r>
            <a:r>
              <a:rPr lang="zh-CN" altLang="en-US" dirty="0"/>
              <a:t>盈凸月</a:t>
            </a:r>
            <a:r>
              <a:rPr lang="en-US" altLang="zh-CN" dirty="0"/>
              <a:t>-</a:t>
            </a:r>
            <a:r>
              <a:rPr lang="zh-CN" altLang="en-US" dirty="0"/>
              <a:t>望月</a:t>
            </a:r>
            <a:r>
              <a:rPr lang="en-US" altLang="zh-CN" dirty="0"/>
              <a:t>-</a:t>
            </a:r>
            <a:r>
              <a:rPr lang="zh-CN" altLang="en-US" dirty="0"/>
              <a:t>亏凸月</a:t>
            </a:r>
            <a:r>
              <a:rPr lang="en-US" altLang="zh-CN" dirty="0"/>
              <a:t>-</a:t>
            </a:r>
            <a:r>
              <a:rPr lang="zh-CN" altLang="en-US" dirty="0"/>
              <a:t>下弦月</a:t>
            </a:r>
            <a:r>
              <a:rPr lang="en-US" altLang="zh-CN" dirty="0"/>
              <a:t>-</a:t>
            </a:r>
            <a:r>
              <a:rPr lang="zh-CN" altLang="en-US" dirty="0"/>
              <a:t>残月</a:t>
            </a:r>
            <a:r>
              <a:rPr lang="en-US" altLang="zh-CN" dirty="0"/>
              <a:t>-</a:t>
            </a:r>
            <a:r>
              <a:rPr lang="zh-CN" altLang="en-US" dirty="0"/>
              <a:t>朔月一个周期。指示月相变化规律、月相和农历日期；地面设计太极图案，并结合太阳历广场寓意日新月异，阴阳平衡，和谐发展；并与城北月亮山形成呼应。</a:t>
            </a:r>
          </a:p>
        </p:txBody>
      </p:sp>
    </p:spTree>
    <p:extLst>
      <p:ext uri="{BB962C8B-B14F-4D97-AF65-F5344CB8AC3E}">
        <p14:creationId xmlns:p14="http://schemas.microsoft.com/office/powerpoint/2010/main" val="326172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89B7E2-8F8D-4825-95EC-9FEE64F9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气象园</a:t>
            </a: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455C092E-ACA1-4F6D-8AE8-55F4BC56C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48" y="2057400"/>
            <a:ext cx="6404097" cy="4266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C1C3ED7-0FDA-475D-84E8-672CC4220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800" dirty="0"/>
              <a:t>气象园位于新校区南门校道西侧，占地面积</a:t>
            </a:r>
            <a:r>
              <a:rPr lang="en-US" altLang="zh-CN" sz="2800" dirty="0"/>
              <a:t>25×25m</a:t>
            </a:r>
            <a:r>
              <a:rPr lang="en-US" altLang="zh-CN" sz="2800" baseline="30000" dirty="0"/>
              <a:t>2</a:t>
            </a:r>
            <a:r>
              <a:rPr lang="zh-CN" altLang="en-US" sz="2800" dirty="0"/>
              <a:t>，四周有围栏，内置多种气象观测仪器。</a:t>
            </a:r>
            <a:endParaRPr lang="en-US" altLang="zh-CN" sz="28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800" dirty="0"/>
              <a:t>能够实时监测温度、湿度、风速、风向、雨量、气压、紫外辐射、</a:t>
            </a:r>
            <a:r>
              <a:rPr lang="zh-CN" altLang="en-US" sz="2800"/>
              <a:t>蒸发、土</a:t>
            </a:r>
            <a:r>
              <a:rPr lang="zh-CN" altLang="en-US" sz="2800" dirty="0"/>
              <a:t>壤温度、土壤湿度等</a:t>
            </a:r>
            <a:r>
              <a:rPr lang="zh-CN" altLang="en-US" sz="2800"/>
              <a:t>多种气象要素。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3967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DB81A2-4808-4849-B7B3-14DCE47A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天文台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3127F-7D59-43BE-80B4-E03E2400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5738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我校天文台位于老校区第一教学楼。天文台上方的穹顶是超半圆式圆穹顶，可以</a:t>
            </a:r>
            <a:r>
              <a:rPr lang="en-US" altLang="zh-CN" dirty="0"/>
              <a:t>360°</a:t>
            </a:r>
            <a:r>
              <a:rPr lang="zh-CN" altLang="en-US" dirty="0"/>
              <a:t>旋转，以调整方位来观测不同方位的天体。拥有型号为</a:t>
            </a:r>
            <a:r>
              <a:rPr lang="en-US" altLang="zh-CN" dirty="0"/>
              <a:t>KXZ-220A,</a:t>
            </a:r>
            <a:r>
              <a:rPr lang="zh-CN" altLang="en-US" dirty="0"/>
              <a:t>口径为</a:t>
            </a:r>
            <a:r>
              <a:rPr lang="en-US" altLang="zh-CN" dirty="0"/>
              <a:t>220mm</a:t>
            </a:r>
            <a:r>
              <a:rPr lang="zh-CN" altLang="en-US" dirty="0"/>
              <a:t>的光学天文望远镜。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565531" cy="37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37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4F61521-A3B6-43F4-8AA2-D8DB26CD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科普基地建设情况</a:t>
            </a: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9EF94664-C530-4623-B819-97C731A1B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4" y="642869"/>
            <a:ext cx="4992678" cy="5894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CE42DC7F-D55C-4364-AAD8-75EE6587A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69435"/>
            <a:ext cx="3932237" cy="381158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/>
              <a:t>2019</a:t>
            </a:r>
            <a:r>
              <a:rPr lang="zh-CN" altLang="en-US" sz="2800" dirty="0"/>
              <a:t>年湖南文理学院入围全国第六批气象科普教育基地</a:t>
            </a:r>
            <a:endParaRPr lang="en-US" altLang="zh-CN" sz="28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/>
              <a:t>2015</a:t>
            </a:r>
            <a:r>
              <a:rPr lang="zh-CN" altLang="en-US" sz="2800" dirty="0"/>
              <a:t>年</a:t>
            </a:r>
            <a:r>
              <a:rPr lang="en-US" altLang="zh-CN" sz="2800" dirty="0"/>
              <a:t>10</a:t>
            </a:r>
            <a:r>
              <a:rPr lang="zh-CN" altLang="en-US" sz="2800" dirty="0"/>
              <a:t>月日月文化广场与我院天文台一起被中国科学院国家天文台授予“科普教育基地”</a:t>
            </a:r>
          </a:p>
        </p:txBody>
      </p:sp>
    </p:spTree>
    <p:extLst>
      <p:ext uri="{BB962C8B-B14F-4D97-AF65-F5344CB8AC3E}">
        <p14:creationId xmlns:p14="http://schemas.microsoft.com/office/powerpoint/2010/main" val="2556905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706</Words>
  <Application>Microsoft Office PowerPoint</Application>
  <PresentationFormat>宽屏</PresentationFormat>
  <Paragraphs>44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Arial</vt:lpstr>
      <vt:lpstr>等线</vt:lpstr>
      <vt:lpstr>等线 Light</vt:lpstr>
      <vt:lpstr>庞门正道标题体</vt:lpstr>
      <vt:lpstr>宋体</vt:lpstr>
      <vt:lpstr>Wingdings</vt:lpstr>
      <vt:lpstr>Office 主题​​</vt:lpstr>
      <vt:lpstr>科普基地介绍</vt:lpstr>
      <vt:lpstr>科普基地介绍</vt:lpstr>
      <vt:lpstr>日月文化广场</vt:lpstr>
      <vt:lpstr>太阳历广场</vt:lpstr>
      <vt:lpstr>赤道式日晷</vt:lpstr>
      <vt:lpstr>月相广场</vt:lpstr>
      <vt:lpstr>气象园</vt:lpstr>
      <vt:lpstr>天文台</vt:lpstr>
      <vt:lpstr>科普基地建设情况</vt:lpstr>
      <vt:lpstr>科普团队建设</vt:lpstr>
      <vt:lpstr>开展的活动</vt:lpstr>
      <vt:lpstr>PowerPoint 演示文稿</vt:lpstr>
      <vt:lpstr>PowerPoint 演示文稿</vt:lpstr>
      <vt:lpstr>PowerPoint 演示文稿</vt:lpstr>
      <vt:lpstr>未来发展规划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科普基地介绍</dc:title>
  <dc:creator>袁孟琪</dc:creator>
  <cp:lastModifiedBy>王京仁</cp:lastModifiedBy>
  <cp:revision>32</cp:revision>
  <dcterms:created xsi:type="dcterms:W3CDTF">2019-06-15T05:49:52Z</dcterms:created>
  <dcterms:modified xsi:type="dcterms:W3CDTF">2019-06-20T02:52:07Z</dcterms:modified>
</cp:coreProperties>
</file>