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7" r:id="rId7"/>
    <p:sldId id="273" r:id="rId8"/>
    <p:sldId id="262" r:id="rId9"/>
    <p:sldId id="260" r:id="rId10"/>
    <p:sldId id="263" r:id="rId11"/>
    <p:sldId id="266" r:id="rId12"/>
    <p:sldId id="26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7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71868"/>
            <a:ext cx="9144000" cy="2387600"/>
          </a:xfrm>
        </p:spPr>
        <p:txBody>
          <a:bodyPr/>
          <a:p>
            <a:r>
              <a:rPr lang="zh-CN" altLang="en-US" sz="8000"/>
              <a:t>海带真的是植物吗？</a:t>
            </a:r>
            <a:endParaRPr lang="zh-CN" altLang="en-US" sz="8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887278"/>
            <a:ext cx="9144000" cy="1655762"/>
          </a:xfrm>
        </p:spPr>
        <p:txBody>
          <a:bodyPr>
            <a:noAutofit/>
          </a:bodyPr>
          <a:p>
            <a:r>
              <a:rPr lang="zh-CN" altLang="en-US" sz="3200"/>
              <a:t>主讲人：</a:t>
            </a:r>
            <a:endParaRPr lang="zh-CN" altLang="en-US" sz="3200"/>
          </a:p>
          <a:p>
            <a:r>
              <a:rPr lang="zh-CN" altLang="en-US" sz="3200"/>
              <a:t>农学</a:t>
            </a:r>
            <a:r>
              <a:rPr lang="en-US" altLang="zh-CN" sz="3200"/>
              <a:t>21101</a:t>
            </a:r>
            <a:r>
              <a:rPr lang="zh-CN" altLang="en-US" sz="3200"/>
              <a:t>班</a:t>
            </a:r>
            <a:endParaRPr lang="zh-CN" altLang="en-US" sz="3200"/>
          </a:p>
          <a:p>
            <a:r>
              <a:rPr lang="zh-CN" altLang="en-US" sz="3200"/>
              <a:t>张文慧</a:t>
            </a:r>
            <a:endParaRPr lang="zh-CN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2616200" y="3601085"/>
            <a:ext cx="1318260" cy="598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/>
              <a:t>藻虫</a:t>
            </a:r>
            <a:endParaRPr lang="zh-CN" altLang="en-US" sz="3600"/>
          </a:p>
        </p:txBody>
      </p:sp>
      <p:sp>
        <p:nvSpPr>
          <p:cNvPr id="6" name="左大括号 5"/>
          <p:cNvSpPr/>
          <p:nvPr/>
        </p:nvSpPr>
        <p:spPr>
          <a:xfrm>
            <a:off x="3934460" y="2936875"/>
            <a:ext cx="740410" cy="192786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715510" y="2385060"/>
            <a:ext cx="1774190" cy="8832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囊泡虫</a:t>
            </a:r>
            <a:endParaRPr lang="zh-CN" altLang="en-US" sz="3200"/>
          </a:p>
        </p:txBody>
      </p:sp>
      <p:sp>
        <p:nvSpPr>
          <p:cNvPr id="8" name="圆角矩形 7"/>
          <p:cNvSpPr/>
          <p:nvPr/>
        </p:nvSpPr>
        <p:spPr>
          <a:xfrm>
            <a:off x="4674870" y="3500755"/>
            <a:ext cx="6530340" cy="30676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/>
              <a:t>                                                                           </a:t>
            </a:r>
            <a:r>
              <a:rPr lang="zh-CN" altLang="en-US" sz="3600">
                <a:solidFill>
                  <a:schemeClr val="accent2">
                    <a:lumMod val="75000"/>
                  </a:schemeClr>
                </a:solidFill>
              </a:rPr>
              <a:t>茸鞭生物</a:t>
            </a:r>
            <a:endParaRPr lang="zh-CN" altLang="en-US" sz="3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4715510" y="4358005"/>
            <a:ext cx="405765" cy="13385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161915" y="4114165"/>
            <a:ext cx="1034415" cy="496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卵菌</a:t>
            </a:r>
            <a:endParaRPr lang="zh-CN" altLang="en-US" sz="3200"/>
          </a:p>
        </p:txBody>
      </p:sp>
      <p:sp>
        <p:nvSpPr>
          <p:cNvPr id="11" name="左大括号 10"/>
          <p:cNvSpPr/>
          <p:nvPr/>
        </p:nvSpPr>
        <p:spPr>
          <a:xfrm>
            <a:off x="5161915" y="5219700"/>
            <a:ext cx="223520" cy="9639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385435" y="4935220"/>
            <a:ext cx="1439545" cy="5073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吸硅菌</a:t>
            </a:r>
            <a:endParaRPr lang="zh-CN" altLang="en-US" sz="3200"/>
          </a:p>
        </p:txBody>
      </p:sp>
      <p:sp>
        <p:nvSpPr>
          <p:cNvPr id="13" name="矩形 12"/>
          <p:cNvSpPr/>
          <p:nvPr/>
        </p:nvSpPr>
        <p:spPr>
          <a:xfrm>
            <a:off x="5385435" y="5564505"/>
            <a:ext cx="5516880" cy="10039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黄色藻（硅藻，金藻，黄藻，褐藻）</a:t>
            </a:r>
            <a:endParaRPr lang="zh-CN" altLang="en-US" sz="3200"/>
          </a:p>
        </p:txBody>
      </p:sp>
      <p:sp>
        <p:nvSpPr>
          <p:cNvPr id="17" name="矩形 16"/>
          <p:cNvSpPr/>
          <p:nvPr/>
        </p:nvSpPr>
        <p:spPr>
          <a:xfrm>
            <a:off x="2616200" y="1600835"/>
            <a:ext cx="1317625" cy="570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600"/>
              <a:t>植物</a:t>
            </a:r>
            <a:endParaRPr lang="zh-CN" altLang="en-US" sz="3600"/>
          </a:p>
        </p:txBody>
      </p:sp>
      <p:sp>
        <p:nvSpPr>
          <p:cNvPr id="18" name="左大括号 17"/>
          <p:cNvSpPr/>
          <p:nvPr/>
        </p:nvSpPr>
        <p:spPr>
          <a:xfrm>
            <a:off x="1865630" y="1919605"/>
            <a:ext cx="699770" cy="2119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01370" y="1836420"/>
            <a:ext cx="1013460" cy="3296285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多貌生物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73445" y="770890"/>
            <a:ext cx="57715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/>
              <a:t>总结：</a:t>
            </a:r>
            <a:r>
              <a:rPr lang="zh-CN" altLang="en-US" sz="4800">
                <a:solidFill>
                  <a:srgbClr val="FF0000"/>
                </a:solidFill>
              </a:rPr>
              <a:t>海带不是植物</a:t>
            </a:r>
            <a:endParaRPr lang="zh-CN" altLang="en-US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387725" y="2221865"/>
            <a:ext cx="62280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600"/>
              <a:t>谢谢观赏</a:t>
            </a:r>
            <a:r>
              <a:rPr lang="en-US" altLang="zh-CN" sz="9600"/>
              <a:t>!</a:t>
            </a:r>
            <a:endParaRPr lang="en-US" altLang="zh-CN"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qcloud.dpfile"/>
          <p:cNvPicPr>
            <a:picLocks noChangeAspect="1"/>
          </p:cNvPicPr>
          <p:nvPr>
            <p:ph idx="4294967295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6263005" cy="3905250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6" name="图片 5" descr="pic.qj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640" y="0"/>
            <a:ext cx="5928360" cy="3660140"/>
          </a:xfrm>
          <a:prstGeom prst="rect">
            <a:avLst/>
          </a:prstGeom>
          <a:effectLst>
            <a:softEdge rad="355600"/>
          </a:effectLst>
        </p:spPr>
      </p:pic>
      <p:pic>
        <p:nvPicPr>
          <p:cNvPr id="9" name="图片 8" descr="img.alicdn"/>
          <p:cNvPicPr>
            <a:picLocks noChangeAspect="1"/>
          </p:cNvPicPr>
          <p:nvPr/>
        </p:nvPicPr>
        <p:blipFill>
          <a:blip r:embed="rId4"/>
          <a:srcRect t="7711" b="14691"/>
          <a:stretch>
            <a:fillRect/>
          </a:stretch>
        </p:blipFill>
        <p:spPr>
          <a:xfrm>
            <a:off x="0" y="3223260"/>
            <a:ext cx="6263640" cy="357378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" name="图片 9" descr="u_2839106443_3867244319&amp;fm_253&amp;fmt_auto&amp;app_138&amp;"/>
          <p:cNvPicPr>
            <a:picLocks noChangeAspect="1"/>
          </p:cNvPicPr>
          <p:nvPr/>
        </p:nvPicPr>
        <p:blipFill>
          <a:blip r:embed="rId5"/>
          <a:srcRect t="9180" b="10120"/>
          <a:stretch>
            <a:fillRect/>
          </a:stretch>
        </p:blipFill>
        <p:spPr>
          <a:xfrm>
            <a:off x="6264275" y="3118485"/>
            <a:ext cx="5927725" cy="3678555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 sz="60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海带为什么不是植物？</a:t>
            </a:r>
            <a:endParaRPr lang="zh-CN" altLang="en-US" sz="6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351338"/>
          </a:xfrm>
        </p:spPr>
        <p:txBody>
          <a:bodyPr>
            <a:normAutofit lnSpcReduction="10000"/>
          </a:bodyPr>
          <a:p>
            <a:r>
              <a:rPr lang="zh-CN" altLang="en-US" sz="4400"/>
              <a:t>什么是</a:t>
            </a:r>
            <a:r>
              <a:rPr lang="zh-CN" altLang="en-US" sz="4400"/>
              <a:t>植物</a:t>
            </a:r>
            <a:endParaRPr lang="zh-CN" altLang="en-US" sz="4400"/>
          </a:p>
          <a:p>
            <a:r>
              <a:rPr lang="zh-CN" altLang="en-US" sz="4400"/>
              <a:t>生物分界</a:t>
            </a:r>
            <a:r>
              <a:rPr lang="zh-CN" altLang="en-US" sz="4400"/>
              <a:t>历程</a:t>
            </a:r>
            <a:endParaRPr lang="zh-CN" altLang="en-US" sz="4400"/>
          </a:p>
          <a:p>
            <a:r>
              <a:rPr lang="zh-CN" altLang="en-US" sz="4400"/>
              <a:t>植物的定义</a:t>
            </a:r>
            <a:endParaRPr lang="zh-CN" altLang="en-US" sz="4400"/>
          </a:p>
          <a:p>
            <a:r>
              <a:rPr lang="zh-CN" altLang="en-US" sz="4400"/>
              <a:t>植物怎么来的</a:t>
            </a:r>
            <a:endParaRPr lang="zh-CN" altLang="en-US" sz="4400"/>
          </a:p>
          <a:p>
            <a:r>
              <a:rPr lang="zh-CN" altLang="en-US" sz="4400"/>
              <a:t>海带是什么生物</a:t>
            </a:r>
            <a:endParaRPr lang="zh-CN" altLang="en-US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 sz="60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什么是植物？</a:t>
            </a:r>
            <a:endParaRPr lang="zh-CN" altLang="en-US" sz="6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/>
              <a:t>绿色的</a:t>
            </a:r>
            <a:endParaRPr lang="zh-CN" altLang="en-US" sz="4000"/>
          </a:p>
          <a:p>
            <a:r>
              <a:rPr lang="zh-CN" altLang="en-US" sz="4000"/>
              <a:t>不能动</a:t>
            </a:r>
            <a:endParaRPr lang="zh-CN" altLang="en-US" sz="4000"/>
          </a:p>
          <a:p>
            <a:r>
              <a:rPr lang="zh-CN" altLang="en-US" sz="4000"/>
              <a:t>光合作用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cxnSp>
        <p:nvCxnSpPr>
          <p:cNvPr id="8" name="直接箭头连接符 7"/>
          <p:cNvCxnSpPr/>
          <p:nvPr/>
        </p:nvCxnSpPr>
        <p:spPr>
          <a:xfrm flipV="1">
            <a:off x="2362835" y="2068195"/>
            <a:ext cx="1044575" cy="94297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398395" y="3011170"/>
            <a:ext cx="973455" cy="9258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478530" y="1444625"/>
            <a:ext cx="415861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动物：靠摄取现有成分有机物且会动的生物</a:t>
            </a:r>
            <a:endParaRPr lang="zh-CN" altLang="en-US" sz="3600"/>
          </a:p>
          <a:p>
            <a:endParaRPr lang="zh-CN" altLang="en-US" sz="3600">
              <a:sym typeface="+mn-ea"/>
            </a:endParaRPr>
          </a:p>
          <a:p>
            <a:r>
              <a:rPr lang="zh-CN" altLang="en-US" sz="3600">
                <a:sym typeface="+mn-ea"/>
              </a:rPr>
              <a:t>植物：靠光合作用制造有机物且不会动的生物</a:t>
            </a:r>
            <a:endParaRPr lang="zh-CN" altLang="en-US" sz="3600"/>
          </a:p>
        </p:txBody>
      </p:sp>
      <p:sp>
        <p:nvSpPr>
          <p:cNvPr id="10" name="文本框 9"/>
          <p:cNvSpPr txBox="1"/>
          <p:nvPr/>
        </p:nvSpPr>
        <p:spPr>
          <a:xfrm>
            <a:off x="294640" y="2649855"/>
            <a:ext cx="19970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solidFill>
                  <a:schemeClr val="accent2">
                    <a:lumMod val="75000"/>
                  </a:schemeClr>
                </a:solidFill>
              </a:rPr>
              <a:t>二分法</a:t>
            </a:r>
            <a:endParaRPr lang="zh-CN" altLang="en-US" sz="44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图片 6" descr="p6.it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255" y="1094740"/>
            <a:ext cx="3922395" cy="5813425"/>
          </a:xfrm>
          <a:prstGeom prst="rect">
            <a:avLst/>
          </a:prstGeom>
          <a:effectLst>
            <a:softEdge rad="939800"/>
          </a:effectLst>
        </p:spPr>
      </p:pic>
      <p:sp>
        <p:nvSpPr>
          <p:cNvPr id="11" name="文本框 10"/>
          <p:cNvSpPr txBox="1"/>
          <p:nvPr/>
        </p:nvSpPr>
        <p:spPr>
          <a:xfrm>
            <a:off x="9493250" y="511175"/>
            <a:ext cx="1866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林奈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</a:bodyPr>
          <a:p>
            <a:br>
              <a:rPr lang="zh-CN" altLang="en-US" sz="6665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</a:br>
            <a:r>
              <a:rPr lang="zh-CN" altLang="en-US" sz="6665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生物分界历程</a:t>
            </a:r>
            <a:br>
              <a:rPr lang="zh-CN" altLang="en-US" sz="6665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endParaRPr lang="zh-CN" altLang="en-US" sz="6665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55750" y="1797050"/>
            <a:ext cx="8749030" cy="40309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/>
              <a:t>18</a:t>
            </a:r>
            <a:r>
              <a:rPr lang="zh-CN" altLang="en-US" sz="3200"/>
              <a:t>世纪，林奈提出生物分界的</a:t>
            </a:r>
            <a:r>
              <a:rPr lang="zh-CN" altLang="en-US" sz="3200">
                <a:solidFill>
                  <a:srgbClr val="FF0000"/>
                </a:solidFill>
              </a:rPr>
              <a:t>两</a:t>
            </a:r>
            <a:r>
              <a:rPr lang="zh-CN" altLang="en-US" sz="3200"/>
              <a:t>界系统</a:t>
            </a:r>
            <a:endParaRPr lang="en-US" altLang="zh-CN" sz="3200"/>
          </a:p>
          <a:p>
            <a:pPr algn="l"/>
            <a:r>
              <a:rPr lang="en-US" altLang="zh-CN" sz="3200"/>
              <a:t>19</a:t>
            </a:r>
            <a:r>
              <a:rPr lang="zh-CN" altLang="en-US" sz="3200"/>
              <a:t>世纪，海克尔提出</a:t>
            </a:r>
            <a:r>
              <a:rPr lang="zh-CN" altLang="en-US" sz="3200">
                <a:solidFill>
                  <a:srgbClr val="FF0000"/>
                </a:solidFill>
              </a:rPr>
              <a:t>三</a:t>
            </a:r>
            <a:r>
              <a:rPr lang="zh-CN" altLang="en-US" sz="3200"/>
              <a:t>界系统</a:t>
            </a:r>
            <a:endParaRPr lang="zh-CN" altLang="en-US" sz="3200"/>
          </a:p>
          <a:p>
            <a:pPr algn="l"/>
            <a:r>
              <a:rPr lang="en-US" altLang="zh-CN" sz="3200"/>
              <a:t>20</a:t>
            </a:r>
            <a:r>
              <a:rPr lang="zh-CN" altLang="en-US" sz="3200"/>
              <a:t>世纪，</a:t>
            </a:r>
            <a:r>
              <a:rPr lang="en-US" altLang="zh-CN" sz="3200">
                <a:sym typeface="+mn-ea"/>
              </a:rPr>
              <a:t>Jahn</a:t>
            </a:r>
            <a:r>
              <a:rPr lang="zh-CN" altLang="en-US" sz="3200">
                <a:sym typeface="+mn-ea"/>
              </a:rPr>
              <a:t>提出</a:t>
            </a:r>
            <a:r>
              <a:rPr lang="zh-CN" altLang="en-US" sz="3200">
                <a:solidFill>
                  <a:srgbClr val="FF0000"/>
                </a:solidFill>
                <a:sym typeface="+mn-ea"/>
              </a:rPr>
              <a:t>六</a:t>
            </a:r>
            <a:r>
              <a:rPr lang="zh-CN" altLang="en-US" sz="3200">
                <a:sym typeface="+mn-ea"/>
              </a:rPr>
              <a:t>界系统</a:t>
            </a:r>
            <a:endParaRPr lang="zh-CN" altLang="en-US" sz="3200">
              <a:sym typeface="+mn-ea"/>
            </a:endParaRPr>
          </a:p>
          <a:p>
            <a:pPr algn="l"/>
            <a:r>
              <a:rPr lang="en-US" altLang="zh-CN" sz="3200"/>
              <a:t>                  </a:t>
            </a:r>
            <a:r>
              <a:rPr lang="zh-CN" altLang="en-US" sz="3200"/>
              <a:t>惠特克提出另立</a:t>
            </a:r>
            <a:r>
              <a:rPr lang="en-US" altLang="zh-CN" sz="3200"/>
              <a:t>1</a:t>
            </a:r>
            <a:r>
              <a:rPr lang="zh-CN" altLang="en-US" sz="3200"/>
              <a:t>个真菌界的</a:t>
            </a:r>
            <a:r>
              <a:rPr lang="zh-CN" altLang="en-US" sz="3200">
                <a:solidFill>
                  <a:srgbClr val="FF0000"/>
                </a:solidFill>
              </a:rPr>
              <a:t>四</a:t>
            </a:r>
            <a:r>
              <a:rPr lang="zh-CN" altLang="en-US" sz="3200"/>
              <a:t>界系统</a:t>
            </a:r>
            <a:endParaRPr lang="zh-CN" altLang="en-US" sz="3200"/>
          </a:p>
          <a:p>
            <a:pPr algn="l"/>
            <a:r>
              <a:rPr lang="en-US" altLang="zh-CN" sz="3200"/>
              <a:t>                  </a:t>
            </a:r>
            <a:r>
              <a:rPr lang="zh-CN" altLang="en-US" sz="3200"/>
              <a:t>魏泰克根据生物界的发展水平和发展方</a:t>
            </a:r>
            <a:endParaRPr lang="zh-CN" altLang="en-US" sz="3200"/>
          </a:p>
          <a:p>
            <a:pPr algn="l"/>
            <a:r>
              <a:rPr lang="zh-CN" altLang="en-US" sz="3200"/>
              <a:t> </a:t>
            </a:r>
            <a:r>
              <a:rPr lang="en-US" altLang="zh-CN" sz="3200"/>
              <a:t>                 </a:t>
            </a:r>
            <a:r>
              <a:rPr lang="zh-CN" altLang="en-US" sz="3200"/>
              <a:t>向提出</a:t>
            </a:r>
            <a:r>
              <a:rPr lang="zh-CN" altLang="en-US" sz="3200">
                <a:solidFill>
                  <a:srgbClr val="FF0000"/>
                </a:solidFill>
              </a:rPr>
              <a:t>五</a:t>
            </a:r>
            <a:r>
              <a:rPr lang="zh-CN" altLang="en-US" sz="3200"/>
              <a:t>界分类系统</a:t>
            </a:r>
            <a:endParaRPr lang="zh-CN" altLang="en-US" sz="3200"/>
          </a:p>
          <a:p>
            <a:pPr algn="l"/>
            <a:r>
              <a:rPr lang="zh-CN" altLang="en-US" sz="3200">
                <a:sym typeface="+mn-ea"/>
              </a:rPr>
              <a:t>最近几年，根据分子分类，分为古菌域和细菌域</a:t>
            </a:r>
            <a:endParaRPr lang="zh-CN" altLang="en-US" sz="3200"/>
          </a:p>
          <a:p>
            <a:pPr algn="l"/>
            <a:r>
              <a:rPr lang="en-US" altLang="zh-CN" sz="3200">
                <a:sym typeface="+mn-ea"/>
              </a:rPr>
              <a:t>                 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zh-CN" altLang="en-US" sz="6665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</a:br>
            <a:r>
              <a:rPr lang="zh-CN" altLang="en-US" sz="6665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植物怎么来的</a:t>
            </a:r>
            <a:br>
              <a:rPr lang="zh-CN" altLang="en-US" sz="6665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endParaRPr lang="zh-CN" altLang="en-US" sz="6665"/>
          </a:p>
        </p:txBody>
      </p:sp>
      <p:sp>
        <p:nvSpPr>
          <p:cNvPr id="4" name="文本框 3"/>
          <p:cNvSpPr txBox="1"/>
          <p:nvPr/>
        </p:nvSpPr>
        <p:spPr>
          <a:xfrm>
            <a:off x="1116330" y="3620770"/>
            <a:ext cx="24428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/>
              <a:t>多貌生物</a:t>
            </a:r>
            <a:endParaRPr lang="zh-CN" altLang="en-US" sz="4000" b="1"/>
          </a:p>
        </p:txBody>
      </p:sp>
      <p:sp>
        <p:nvSpPr>
          <p:cNvPr id="6" name="圆角矩形 5"/>
          <p:cNvSpPr/>
          <p:nvPr/>
        </p:nvSpPr>
        <p:spPr>
          <a:xfrm>
            <a:off x="5668645" y="4327525"/>
            <a:ext cx="4899025" cy="22415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zh-CN" altLang="en-US"/>
              <a:t> </a:t>
            </a:r>
            <a:r>
              <a:rPr lang="en-US" altLang="zh-CN"/>
              <a:t>                                                               </a:t>
            </a:r>
            <a:r>
              <a:rPr lang="en-US" altLang="zh-CN">
                <a:hlinkClick r:id="rId2" action="ppaction://hlinksldjump"/>
              </a:rPr>
              <a:t> </a:t>
            </a:r>
            <a:r>
              <a:rPr lang="zh-CN" altLang="en-US" sz="400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藻虫</a:t>
            </a:r>
            <a:endParaRPr lang="zh-CN" altLang="en-US" sz="4000">
              <a:solidFill>
                <a:schemeClr val="accent2">
                  <a:lumMod val="75000"/>
                </a:schemeClr>
              </a:solidFill>
              <a:hlinkClick r:id="rId2" action="ppaction://hlinksldjump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577840" y="1356360"/>
            <a:ext cx="5081270" cy="24542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zh-CN" altLang="en-US"/>
              <a:t> </a:t>
            </a:r>
            <a:r>
              <a:rPr lang="en-US" altLang="zh-CN"/>
              <a:t>                                                                 </a:t>
            </a:r>
            <a:r>
              <a:rPr lang="zh-CN" altLang="en-US" sz="400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植物</a:t>
            </a:r>
            <a:endParaRPr lang="zh-CN" altLang="en-US" sz="400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3813175" y="2552700"/>
            <a:ext cx="176466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3752215" y="5696585"/>
            <a:ext cx="1927225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803015" y="2582545"/>
            <a:ext cx="10160" cy="3205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线形标注 1 10"/>
          <p:cNvSpPr/>
          <p:nvPr/>
        </p:nvSpPr>
        <p:spPr>
          <a:xfrm>
            <a:off x="6125845" y="1362075"/>
            <a:ext cx="1146175" cy="507365"/>
          </a:xfrm>
          <a:prstGeom prst="borderCallout1">
            <a:avLst>
              <a:gd name="adj1" fmla="val -1251"/>
              <a:gd name="adj2" fmla="val 554"/>
              <a:gd name="adj3" fmla="val 200500"/>
              <a:gd name="adj4" fmla="val -480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红藻</a:t>
            </a:r>
            <a:endParaRPr lang="zh-CN" altLang="en-US" sz="3200"/>
          </a:p>
        </p:txBody>
      </p:sp>
      <p:sp>
        <p:nvSpPr>
          <p:cNvPr id="12" name="线形标注 2 11"/>
          <p:cNvSpPr/>
          <p:nvPr/>
        </p:nvSpPr>
        <p:spPr>
          <a:xfrm>
            <a:off x="6105525" y="1934845"/>
            <a:ext cx="1136015" cy="506730"/>
          </a:xfrm>
          <a:prstGeom prst="borderCallout2">
            <a:avLst>
              <a:gd name="adj1" fmla="val 751"/>
              <a:gd name="adj2" fmla="val 2403"/>
              <a:gd name="adj3" fmla="val 18750"/>
              <a:gd name="adj4" fmla="val -16667"/>
              <a:gd name="adj5" fmla="val 100626"/>
              <a:gd name="adj6" fmla="val -466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灰藻</a:t>
            </a:r>
            <a:endParaRPr lang="zh-CN" altLang="en-US" sz="3200"/>
          </a:p>
        </p:txBody>
      </p:sp>
      <p:sp>
        <p:nvSpPr>
          <p:cNvPr id="13" name="线形标注 2 12"/>
          <p:cNvSpPr/>
          <p:nvPr/>
        </p:nvSpPr>
        <p:spPr>
          <a:xfrm>
            <a:off x="6125210" y="2575560"/>
            <a:ext cx="2108200" cy="506730"/>
          </a:xfrm>
          <a:prstGeom prst="borderCallout2">
            <a:avLst>
              <a:gd name="adj1" fmla="val 40852"/>
              <a:gd name="adj2" fmla="val -2845"/>
              <a:gd name="adj3" fmla="val 18750"/>
              <a:gd name="adj4" fmla="val -16667"/>
              <a:gd name="adj5" fmla="val -7518"/>
              <a:gd name="adj6" fmla="val -259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绿色植物</a:t>
            </a:r>
            <a:endParaRPr lang="zh-CN" altLang="en-US" sz="3200"/>
          </a:p>
        </p:txBody>
      </p:sp>
      <p:sp>
        <p:nvSpPr>
          <p:cNvPr id="14" name="线形标注 1 13"/>
          <p:cNvSpPr/>
          <p:nvPr/>
        </p:nvSpPr>
        <p:spPr>
          <a:xfrm>
            <a:off x="6156960" y="3216275"/>
            <a:ext cx="1115060" cy="480060"/>
          </a:xfrm>
          <a:prstGeom prst="borderCallout1">
            <a:avLst>
              <a:gd name="adj1" fmla="val 39947"/>
              <a:gd name="adj2" fmla="val 1708"/>
              <a:gd name="adj3" fmla="val -132539"/>
              <a:gd name="adj4" fmla="val -492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隐</a:t>
            </a:r>
            <a:r>
              <a:rPr lang="zh-CN" altLang="en-US" sz="3200"/>
              <a:t>藻</a:t>
            </a:r>
            <a:endParaRPr lang="zh-CN" altLang="en-US" sz="3200"/>
          </a:p>
        </p:txBody>
      </p:sp>
      <p:sp>
        <p:nvSpPr>
          <p:cNvPr id="15" name="线形标注 2 14"/>
          <p:cNvSpPr/>
          <p:nvPr/>
        </p:nvSpPr>
        <p:spPr>
          <a:xfrm>
            <a:off x="6105525" y="5873750"/>
            <a:ext cx="1853565" cy="436245"/>
          </a:xfrm>
          <a:prstGeom prst="borderCallout2">
            <a:avLst>
              <a:gd name="adj1" fmla="val 18777"/>
              <a:gd name="adj2" fmla="val -3491"/>
              <a:gd name="adj3" fmla="val 18750"/>
              <a:gd name="adj4" fmla="val -16667"/>
              <a:gd name="adj5" fmla="val -43231"/>
              <a:gd name="adj6" fmla="val -239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根足生物</a:t>
            </a:r>
            <a:endParaRPr lang="zh-CN" altLang="en-US" sz="3200"/>
          </a:p>
        </p:txBody>
      </p:sp>
      <p:sp>
        <p:nvSpPr>
          <p:cNvPr id="16" name="线形标注 2 15"/>
          <p:cNvSpPr/>
          <p:nvPr/>
        </p:nvSpPr>
        <p:spPr>
          <a:xfrm>
            <a:off x="6125210" y="5006340"/>
            <a:ext cx="2027555" cy="436245"/>
          </a:xfrm>
          <a:prstGeom prst="borderCallout2">
            <a:avLst>
              <a:gd name="adj1" fmla="val 21106"/>
              <a:gd name="adj2" fmla="val -602"/>
              <a:gd name="adj3" fmla="val 18750"/>
              <a:gd name="adj4" fmla="val -16667"/>
              <a:gd name="adj5" fmla="val 147307"/>
              <a:gd name="adj6" fmla="val -215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茸囊生物</a:t>
            </a:r>
            <a:endParaRPr lang="zh-CN" altLang="en-US" sz="3200"/>
          </a:p>
        </p:txBody>
      </p:sp>
      <p:sp>
        <p:nvSpPr>
          <p:cNvPr id="18" name="矩形 17"/>
          <p:cNvSpPr/>
          <p:nvPr/>
        </p:nvSpPr>
        <p:spPr>
          <a:xfrm>
            <a:off x="3042285" y="1746250"/>
            <a:ext cx="952500" cy="57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/>
              <a:t>蓝藻</a:t>
            </a:r>
            <a:endParaRPr lang="zh-CN" altLang="en-US" sz="2800"/>
          </a:p>
        </p:txBody>
      </p:sp>
      <p:cxnSp>
        <p:nvCxnSpPr>
          <p:cNvPr id="23" name="曲线连接符 22"/>
          <p:cNvCxnSpPr/>
          <p:nvPr/>
        </p:nvCxnSpPr>
        <p:spPr>
          <a:xfrm flipH="1">
            <a:off x="7272020" y="1528445"/>
            <a:ext cx="41275" cy="1775460"/>
          </a:xfrm>
          <a:prstGeom prst="curvedConnector3">
            <a:avLst>
              <a:gd name="adj1" fmla="val -35015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曲线连接符 23"/>
          <p:cNvCxnSpPr/>
          <p:nvPr/>
        </p:nvCxnSpPr>
        <p:spPr>
          <a:xfrm rot="5400000" flipV="1">
            <a:off x="5996305" y="4255770"/>
            <a:ext cx="1405255" cy="227965"/>
          </a:xfrm>
          <a:prstGeom prst="curvedConnector3">
            <a:avLst>
              <a:gd name="adj1" fmla="val 4785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左大括号 25"/>
          <p:cNvSpPr/>
          <p:nvPr/>
        </p:nvSpPr>
        <p:spPr>
          <a:xfrm>
            <a:off x="7959090" y="4752340"/>
            <a:ext cx="811530" cy="943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630285" y="4595495"/>
            <a:ext cx="1703705" cy="476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囊泡虫</a:t>
            </a:r>
            <a:endParaRPr lang="zh-CN" altLang="en-US" sz="3200"/>
          </a:p>
        </p:txBody>
      </p:sp>
      <p:sp>
        <p:nvSpPr>
          <p:cNvPr id="28" name="矩形 27"/>
          <p:cNvSpPr/>
          <p:nvPr/>
        </p:nvSpPr>
        <p:spPr>
          <a:xfrm>
            <a:off x="8408035" y="5483860"/>
            <a:ext cx="2057400" cy="476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茸鞭生物</a:t>
            </a:r>
            <a:endParaRPr lang="zh-CN" altLang="en-US" sz="3200"/>
          </a:p>
        </p:txBody>
      </p:sp>
      <p:sp>
        <p:nvSpPr>
          <p:cNvPr id="29" name="椭圆 28"/>
          <p:cNvSpPr/>
          <p:nvPr/>
        </p:nvSpPr>
        <p:spPr>
          <a:xfrm>
            <a:off x="4518025" y="1789430"/>
            <a:ext cx="466725" cy="50990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30" name="椭圆 29"/>
          <p:cNvSpPr/>
          <p:nvPr/>
        </p:nvSpPr>
        <p:spPr>
          <a:xfrm>
            <a:off x="8852535" y="2299335"/>
            <a:ext cx="517525" cy="5175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31" name="椭圆 30"/>
          <p:cNvSpPr/>
          <p:nvPr/>
        </p:nvSpPr>
        <p:spPr>
          <a:xfrm>
            <a:off x="6125845" y="3931920"/>
            <a:ext cx="395605" cy="39560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3</a:t>
            </a:r>
            <a:endParaRPr lang="en-US" altLang="zh-CN"/>
          </a:p>
        </p:txBody>
      </p:sp>
      <p:sp>
        <p:nvSpPr>
          <p:cNvPr id="32" name="剪去对角的矩形 31"/>
          <p:cNvSpPr/>
          <p:nvPr/>
        </p:nvSpPr>
        <p:spPr>
          <a:xfrm>
            <a:off x="3267075" y="2837815"/>
            <a:ext cx="2108200" cy="50736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胞内共生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30" grpId="1" animBg="1"/>
      <p:bldP spid="31" grpId="0" bldLvl="0" animBg="1"/>
      <p:bldP spid="31" grpId="1" animBg="1"/>
      <p:bldP spid="26" grpId="0" bldLvl="0" animBg="1"/>
      <p:bldP spid="26" grpId="1" animBg="1"/>
      <p:bldP spid="27" grpId="0" bldLvl="0" animBg="1"/>
      <p:bldP spid="27" grpId="1" animBg="1"/>
      <p:bldP spid="28" grpId="0" bldLvl="0" animBg="1"/>
      <p:bldP spid="28" grpId="1" animBg="1"/>
      <p:bldP spid="32" grpId="0" bldLvl="0" animBg="1"/>
      <p:bldP spid="3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 sz="60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植物的定义：</a:t>
            </a:r>
            <a:endParaRPr lang="zh-CN" altLang="en-US" sz="6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/>
              <a:t>吞噬蓝藻并通过内共生的形式得以实现</a:t>
            </a:r>
            <a:endParaRPr lang="zh-CN" altLang="en-US" sz="3600"/>
          </a:p>
          <a:p>
            <a:pPr marL="0" indent="0">
              <a:buNone/>
            </a:pPr>
            <a:r>
              <a:rPr lang="zh-CN" altLang="en-US" sz="3600"/>
              <a:t>光合能力的生物及其后代被称为</a:t>
            </a:r>
            <a:r>
              <a:rPr lang="zh-CN" altLang="en-US" sz="3600">
                <a:hlinkClick r:id="rId2" action="ppaction://hlinksldjump"/>
              </a:rPr>
              <a:t>植物</a:t>
            </a:r>
            <a:endParaRPr lang="zh-CN" altLang="en-US"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2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 sz="60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海带是什么生物</a:t>
            </a:r>
            <a:endParaRPr lang="zh-CN" altLang="en-US" sz="60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2175" y="3447415"/>
            <a:ext cx="1318260" cy="598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/>
              <a:t>藻虫</a:t>
            </a:r>
            <a:endParaRPr lang="zh-CN" altLang="en-US" sz="4000"/>
          </a:p>
        </p:txBody>
      </p:sp>
      <p:sp>
        <p:nvSpPr>
          <p:cNvPr id="3" name="左大括号 2"/>
          <p:cNvSpPr/>
          <p:nvPr/>
        </p:nvSpPr>
        <p:spPr>
          <a:xfrm>
            <a:off x="2210435" y="2482850"/>
            <a:ext cx="740410" cy="25279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950845" y="2089150"/>
            <a:ext cx="2272030" cy="984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囊泡虫</a:t>
            </a:r>
            <a:endParaRPr lang="zh-CN" altLang="en-US" sz="3200"/>
          </a:p>
        </p:txBody>
      </p:sp>
      <p:sp>
        <p:nvSpPr>
          <p:cNvPr id="5" name="圆角矩形 4"/>
          <p:cNvSpPr/>
          <p:nvPr/>
        </p:nvSpPr>
        <p:spPr>
          <a:xfrm>
            <a:off x="2940685" y="3524885"/>
            <a:ext cx="6236970" cy="2971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/>
              <a:t>                                                                           </a:t>
            </a:r>
            <a:endParaRPr lang="zh-CN" altLang="en-US" sz="3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2950845" y="3926205"/>
            <a:ext cx="405765" cy="13385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397250" y="3682365"/>
            <a:ext cx="1034415" cy="496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卵菌</a:t>
            </a:r>
            <a:endParaRPr lang="zh-CN" altLang="en-US" sz="3200"/>
          </a:p>
        </p:txBody>
      </p:sp>
      <p:sp>
        <p:nvSpPr>
          <p:cNvPr id="8" name="左大括号 7"/>
          <p:cNvSpPr/>
          <p:nvPr/>
        </p:nvSpPr>
        <p:spPr>
          <a:xfrm>
            <a:off x="3397250" y="4787900"/>
            <a:ext cx="223520" cy="9639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620770" y="4503420"/>
            <a:ext cx="1439545" cy="5073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吸硅菌</a:t>
            </a:r>
            <a:endParaRPr lang="zh-CN" altLang="en-US" sz="3200"/>
          </a:p>
        </p:txBody>
      </p:sp>
      <p:sp>
        <p:nvSpPr>
          <p:cNvPr id="10" name="矩形 9"/>
          <p:cNvSpPr/>
          <p:nvPr/>
        </p:nvSpPr>
        <p:spPr>
          <a:xfrm>
            <a:off x="3620770" y="5123180"/>
            <a:ext cx="5364480" cy="1013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3200"/>
              <a:t>黄色藻（硅藻，金藻，黄藻，褐藻）</a:t>
            </a:r>
            <a:endParaRPr lang="zh-CN" altLang="en-US" sz="3200"/>
          </a:p>
        </p:txBody>
      </p:sp>
      <p:pic>
        <p:nvPicPr>
          <p:cNvPr id="11" name="图片 10" descr="u_4227621616_3380787764&amp;fm_253&amp;fmt_auto&amp;app_138&amp;"/>
          <p:cNvPicPr>
            <a:picLocks noChangeAspect="1"/>
          </p:cNvPicPr>
          <p:nvPr/>
        </p:nvPicPr>
        <p:blipFill>
          <a:blip r:embed="rId2"/>
          <a:srcRect l="-14990" t="9775" r="31760" b="-3777"/>
          <a:stretch>
            <a:fillRect/>
          </a:stretch>
        </p:blipFill>
        <p:spPr>
          <a:xfrm>
            <a:off x="8560435" y="3017520"/>
            <a:ext cx="3631565" cy="3479165"/>
          </a:xfrm>
          <a:prstGeom prst="ellipse">
            <a:avLst/>
          </a:prstGeom>
          <a:effectLst>
            <a:softEdge rad="635000"/>
          </a:effectLst>
        </p:spPr>
      </p:pic>
      <p:sp>
        <p:nvSpPr>
          <p:cNvPr id="12" name="矩形标注 11"/>
          <p:cNvSpPr/>
          <p:nvPr/>
        </p:nvSpPr>
        <p:spPr>
          <a:xfrm>
            <a:off x="8832850" y="1525905"/>
            <a:ext cx="2900680" cy="1297940"/>
          </a:xfrm>
          <a:prstGeom prst="wedgeRectCallout">
            <a:avLst>
              <a:gd name="adj1" fmla="val -11383"/>
              <a:gd name="adj2" fmla="val 6722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我属于褐藻类哦</a:t>
            </a:r>
            <a:r>
              <a:rPr lang="en-US" altLang="zh-CN" sz="3200"/>
              <a:t>~</a:t>
            </a:r>
            <a:endParaRPr lang="en-US" altLang="zh-CN" sz="3200"/>
          </a:p>
        </p:txBody>
      </p:sp>
      <p:sp>
        <p:nvSpPr>
          <p:cNvPr id="13" name="文本框 12"/>
          <p:cNvSpPr txBox="1"/>
          <p:nvPr/>
        </p:nvSpPr>
        <p:spPr>
          <a:xfrm>
            <a:off x="6531610" y="3788410"/>
            <a:ext cx="22110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2">
                    <a:lumMod val="75000"/>
                  </a:schemeClr>
                </a:solidFill>
                <a:sym typeface="+mn-ea"/>
              </a:rPr>
              <a:t>茸鞭生物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3920,&quot;width&quot;:640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WPS 演示</Application>
  <PresentationFormat>宽屏</PresentationFormat>
  <Paragraphs>126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海带真的是植物吗？</vt:lpstr>
      <vt:lpstr>PowerPoint 演示文稿</vt:lpstr>
      <vt:lpstr>海带为什么不是植物？</vt:lpstr>
      <vt:lpstr>什么是植物？</vt:lpstr>
      <vt:lpstr>PowerPoint 演示文稿</vt:lpstr>
      <vt:lpstr> 生物分界历程 </vt:lpstr>
      <vt:lpstr> 植物怎么来的 </vt:lpstr>
      <vt:lpstr>植物的定义：</vt:lpstr>
      <vt:lpstr>海带是什么生物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86133</dc:creator>
  <cp:lastModifiedBy>傲天哥</cp:lastModifiedBy>
  <cp:revision>13</cp:revision>
  <dcterms:created xsi:type="dcterms:W3CDTF">2022-03-06T02:23:00Z</dcterms:created>
  <dcterms:modified xsi:type="dcterms:W3CDTF">2022-04-14T12:18:19Z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3F47FB65FF8C44C68A4B377C24ACF1EB</vt:lpwstr>
  </property>
  <property fmtid="{D5CDD505-2E9C-101B-9397-08002B2CF9AE}" pid="3" name="KSOProductBuildVer">
    <vt:lpwstr>2052-11.1.0.11566</vt:lpwstr>
  </property>
</Properties>
</file>