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</p:sldMasterIdLst>
  <p:notesMasterIdLst>
    <p:notesMasterId r:id="rId7"/>
  </p:notesMasterIdLst>
  <p:handoutMasterIdLst>
    <p:handoutMasterId r:id="rId23"/>
  </p:handoutMasterIdLst>
  <p:sldIdLst>
    <p:sldId id="331" r:id="rId6"/>
    <p:sldId id="335" r:id="rId8"/>
    <p:sldId id="336" r:id="rId9"/>
    <p:sldId id="410" r:id="rId10"/>
    <p:sldId id="341" r:id="rId11"/>
    <p:sldId id="377" r:id="rId12"/>
    <p:sldId id="346" r:id="rId13"/>
    <p:sldId id="412" r:id="rId14"/>
    <p:sldId id="351" r:id="rId15"/>
    <p:sldId id="359" r:id="rId16"/>
    <p:sldId id="385" r:id="rId17"/>
    <p:sldId id="375" r:id="rId18"/>
    <p:sldId id="358" r:id="rId19"/>
    <p:sldId id="356" r:id="rId20"/>
    <p:sldId id="334" r:id="rId21"/>
    <p:sldId id="372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3DF"/>
    <a:srgbClr val="1C70A4"/>
    <a:srgbClr val="2186C3"/>
    <a:srgbClr val="4C9CC0"/>
    <a:srgbClr val="00ABD0"/>
    <a:srgbClr val="F9F9F9"/>
    <a:srgbClr val="124768"/>
    <a:srgbClr val="9B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 autoAdjust="0"/>
    <p:restoredTop sz="96314" autoAdjust="0"/>
  </p:normalViewPr>
  <p:slideViewPr>
    <p:cSldViewPr>
      <p:cViewPr varScale="1">
        <p:scale>
          <a:sx n="125" d="100"/>
          <a:sy n="125" d="100"/>
        </p:scale>
        <p:origin x="336" y="82"/>
      </p:cViewPr>
      <p:guideLst>
        <p:guide orient="horz" pos="1676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12794E9-F2D7-4AD9-A097-0BD1EC924DD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739D634-6A2F-4701-BFAE-C72B64E678C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C7F62AE-3C4B-46CE-9854-56CEC84938A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1032E3A-7624-4EED-AB1C-551B58DCDEA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442419-1DD9-4D0E-A174-6B40C0ADED5E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360E95-CBD0-4564-82FF-51846B35A1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366075-7C55-4952-9607-F0865519530E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63A411-F52C-4999-8B00-D426FD7AD0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58DDB-DEE3-4DD5-8696-DB86D2B68B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771D-17CC-4F53-AC0F-873653881F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32178-5CAE-4807-9ABE-1D44905DB9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7">
            <a:off x="2141538" y="1004888"/>
            <a:ext cx="546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/>
          <p:cNvSpPr/>
          <p:nvPr/>
        </p:nvSpPr>
        <p:spPr>
          <a:xfrm>
            <a:off x="0" y="5118100"/>
            <a:ext cx="9144000" cy="46038"/>
          </a:xfrm>
          <a:custGeom>
            <a:avLst/>
            <a:gdLst/>
            <a:ahLst/>
            <a:cxnLst/>
            <a:rect l="l" t="t" r="r" b="b"/>
            <a:pathLst>
              <a:path w="6300193" h="462880">
                <a:moveTo>
                  <a:pt x="0" y="0"/>
                </a:moveTo>
                <a:lnTo>
                  <a:pt x="6300193" y="0"/>
                </a:lnTo>
                <a:lnTo>
                  <a:pt x="6300193" y="462880"/>
                </a:lnTo>
                <a:lnTo>
                  <a:pt x="0" y="4628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402DA-E0D7-4827-BFE1-BB3C3F6433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B5A6E-8F90-4149-9FBE-56C2CD86E2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52A3-5143-4672-AF45-B43DE58D5D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F893E-8E0E-47BD-8F76-46329A3C87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B923-BEED-4A00-9A55-79E9587B4B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DB95-DE54-463C-ABEE-518823B050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2EAD4-E72F-4B22-96DA-A34F26118A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0484F-2C8D-4DDA-8C05-848B453489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CA253-F476-4B9B-AC04-D3B3C06E4A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5E7BC-4C63-49C8-AEE8-B4DF272971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269D-77F2-469F-ABB9-8C17514438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2777-281A-4BE9-90B2-DFBB9B912E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8029-B0BD-4D67-929C-3470198AAB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CA830-E9CF-4280-A2F9-6A8D6E6AA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37307-59DC-4A0E-BE8E-3361422040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4305C-0616-4F8A-9133-CA6F2E7FFE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63B57-6D93-43CA-A50B-65A98E7159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pattFill prst="openDmn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E6153-F665-4D16-976B-2AB011F899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 bwMode="auto">
      <p:bgPr>
        <a:pattFill prst="openDmn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C930B-4CC4-4ABB-B116-4EA94FFF8B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B702-11D2-48E0-B5BB-E3154178F1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pattFill prst="openDmn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A42C-D2EE-4847-A4AC-C47DB1E50B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EC11-4C53-4DD1-BF23-6DFA9D603C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EE8D-018F-4EBB-9604-9F3939F3A6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A501B-046F-46F9-9224-1E979D6A94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CC709-C357-4945-87B7-AD8333FEF2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38" y="3606800"/>
            <a:ext cx="9144000" cy="15367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8" y="5022850"/>
            <a:ext cx="9144000" cy="123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771525"/>
            <a:ext cx="64897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FB4C7-01F6-4EFC-A704-93D95FF649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 bwMode="auto">
      <p:bgPr>
        <a:pattFill prst="nar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38" y="3606800"/>
            <a:ext cx="9144000" cy="1536700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771525"/>
            <a:ext cx="64897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2C71-6274-4664-B770-7829499557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96C03-D834-41CA-8114-9381B5DBF0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6163D-D978-4091-8CED-9D4A46050E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pattFill prst="openDmn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3477-0FC5-4260-84CF-FFEBE82E86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0927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043488"/>
            <a:ext cx="9144000" cy="100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9B2B6-8678-4B70-8EAD-949797E057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0BE95-76F1-4F45-A1BF-B4E3AF55DA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139C6-B86C-45E6-8439-CA78DC731E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1D925A-68C4-4F7B-9FF9-B3DF041F33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D32B558-6067-41FF-B3AE-7265FC255B8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3D2682-DE71-45D8-9DE4-7405B3E8D4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421EE4B-8FF1-4F1E-A6DE-DBDCF10419C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spher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5FDCF5-8341-4EEF-AC21-6AB7997F587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8CD9F9-72C8-4589-8A77-E0EAAC1A944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F698325-0C80-4D41-B1D3-649A01BA41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3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8073" y="1491367"/>
            <a:ext cx="5157600" cy="897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C70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基因与基因编辑</a:t>
            </a:r>
            <a:endParaRPr lang="zh-CN" altLang="en-US" sz="5400" b="1" dirty="0">
              <a:solidFill>
                <a:srgbClr val="1C70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260984" y="2499414"/>
            <a:ext cx="4883003" cy="0"/>
          </a:xfrm>
          <a:prstGeom prst="line">
            <a:avLst/>
          </a:prstGeom>
          <a:ln w="12700">
            <a:solidFill>
              <a:srgbClr val="1C7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5436107" y="3651924"/>
            <a:ext cx="3545288" cy="67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刘新雨       时间：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9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图片 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5" y="2715260"/>
            <a:ext cx="1968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接连接符 17"/>
          <p:cNvCxnSpPr/>
          <p:nvPr/>
        </p:nvCxnSpPr>
        <p:spPr>
          <a:xfrm flipV="1">
            <a:off x="5239385" y="3409315"/>
            <a:ext cx="1007745" cy="5759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2790825" y="3480435"/>
            <a:ext cx="1008380" cy="5048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775" y="530225"/>
            <a:ext cx="6066155" cy="24765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0038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2013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08063" y="4408488"/>
            <a:ext cx="716438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 bwMode="auto">
          <a:xfrm>
            <a:off x="3627438" y="3508375"/>
            <a:ext cx="1800225" cy="1800225"/>
            <a:chOff x="3491879" y="3507854"/>
            <a:chExt cx="1799790" cy="1800200"/>
          </a:xfrm>
        </p:grpSpPr>
        <p:sp>
          <p:nvSpPr>
            <p:cNvPr id="5" name="弦形 4"/>
            <p:cNvSpPr/>
            <p:nvPr/>
          </p:nvSpPr>
          <p:spPr>
            <a:xfrm rot="10800000">
              <a:off x="3491879" y="3507854"/>
              <a:ext cx="1799790" cy="1800200"/>
            </a:xfrm>
            <a:prstGeom prst="chord">
              <a:avLst>
                <a:gd name="adj1" fmla="val 21560248"/>
                <a:gd name="adj2" fmla="val 10854228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2017" name="TextBox 38"/>
            <p:cNvSpPr txBox="1">
              <a:spLocks noChangeArrowheads="1"/>
            </p:cNvSpPr>
            <p:nvPr/>
          </p:nvSpPr>
          <p:spPr bwMode="auto">
            <a:xfrm>
              <a:off x="3691856" y="3794870"/>
              <a:ext cx="1411264" cy="58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基因编辑技术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的应用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331595" y="3219450"/>
            <a:ext cx="1513840" cy="6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水稻、小麦、烟草等作物育种研究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032000" y="1052513"/>
            <a:ext cx="1716088" cy="2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209983" y="2859088"/>
            <a:ext cx="1714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人类阿尔茨海默症、癌症、β-地中海贫血症等遗传病的研究 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55" y="2067560"/>
            <a:ext cx="1595755" cy="11379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79825" y="1852930"/>
            <a:ext cx="150622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斑马鱼、小鼠、果蝇等动物的基因编辑研究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580130" y="611505"/>
            <a:ext cx="1706245" cy="1167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v2-6cc6f22f36fb048c4f7eb3b4eb4c0921_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779270"/>
            <a:ext cx="1775460" cy="10922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500245" y="2663190"/>
            <a:ext cx="0" cy="8642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2" grpId="0" animBg="1"/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799306"/>
            <a:ext cx="5317331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06379" y="2355726"/>
            <a:ext cx="39980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平行四边形 8"/>
          <p:cNvSpPr>
            <a:spLocks noChangeArrowheads="1"/>
          </p:cNvSpPr>
          <p:nvPr/>
        </p:nvSpPr>
        <p:spPr bwMode="auto">
          <a:xfrm>
            <a:off x="3100070" y="1896745"/>
            <a:ext cx="5441315" cy="1350010"/>
          </a:xfrm>
          <a:prstGeom prst="parallelogram">
            <a:avLst>
              <a:gd name="adj" fmla="val 47034"/>
            </a:avLst>
          </a:prstGeom>
          <a:solidFill>
            <a:srgbClr val="1C70A4">
              <a:alpha val="86000"/>
            </a:srgb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基因编辑技术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dist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存在的风险？</a:t>
            </a:r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775" y="530225"/>
            <a:ext cx="6066155" cy="25400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0038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0969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505" y="1798320"/>
            <a:ext cx="2675890" cy="23495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8" name="云形 27"/>
          <p:cNvSpPr/>
          <p:nvPr/>
        </p:nvSpPr>
        <p:spPr>
          <a:xfrm>
            <a:off x="5507990" y="1563370"/>
            <a:ext cx="3042285" cy="2755900"/>
          </a:xfrm>
          <a:prstGeom prst="clou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3725" y="713105"/>
            <a:ext cx="28082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风险一</a:t>
            </a:r>
            <a:r>
              <a:rPr lang="en-US" altLang="zh-CN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切错了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65188" y="4438650"/>
            <a:ext cx="705485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619250" y="3924300"/>
            <a:ext cx="630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48475" y="3924300"/>
            <a:ext cx="630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996055" y="2571750"/>
            <a:ext cx="129603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2" grpId="0" animBg="1"/>
      <p:bldP spid="16" grpId="0" bldLvl="0" animBg="1"/>
      <p:bldP spid="28" grpId="0" bldLvl="0" animBg="1"/>
      <p:bldP spid="31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800" y="530225"/>
            <a:ext cx="6065813" cy="0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0038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0969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6"/>
          <p:cNvCxnSpPr>
            <a:cxnSpLocks noChangeShapeType="1"/>
          </p:cNvCxnSpPr>
          <p:nvPr/>
        </p:nvCxnSpPr>
        <p:spPr bwMode="auto">
          <a:xfrm>
            <a:off x="4681538" y="1470422"/>
            <a:ext cx="0" cy="2628900"/>
          </a:xfrm>
          <a:prstGeom prst="line">
            <a:avLst/>
          </a:prstGeom>
          <a:noFill/>
          <a:ln w="635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" name="图片 2" descr="C:\Users\86156\Desktop\屏幕截图 2022-03-19 163623.png屏幕截图 2022-03-19 16362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6125" y="1399540"/>
            <a:ext cx="2990215" cy="270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39750" y="843280"/>
            <a:ext cx="27781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风险二</a:t>
            </a:r>
            <a:r>
              <a:rPr lang="en-US" altLang="zh-CN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连锁反应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2" descr="C:\Users\86156\Desktop\屏幕截图 2022-03-19 163708.png屏幕截图 2022-03-19 163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380" y="1407160"/>
            <a:ext cx="2990215" cy="26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800" y="530225"/>
            <a:ext cx="6065813" cy="0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0038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38925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17" descr="C:\Users\86156\Desktop\屏幕截图 2022-03-19 170418.png屏幕截图 2022-03-19 17041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5019" y="1012981"/>
            <a:ext cx="3278981" cy="22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5"/>
          <p:cNvSpPr>
            <a:spLocks noChangeArrowheads="1"/>
          </p:cNvSpPr>
          <p:nvPr/>
        </p:nvSpPr>
        <p:spPr bwMode="auto">
          <a:xfrm>
            <a:off x="107315" y="3435985"/>
            <a:ext cx="2937510" cy="6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风险已知</a:t>
            </a:r>
            <a:endParaRPr lang="zh-CN" altLang="en-US" sz="36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278981" y="951310"/>
            <a:ext cx="2586038" cy="2359819"/>
          </a:xfrm>
          <a:prstGeom prst="rect">
            <a:avLst/>
          </a:prstGeom>
          <a:solidFill>
            <a:srgbClr val="1C70A4"/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3505398" y="1081783"/>
            <a:ext cx="2133204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风险三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带来社会伦理问题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16" descr="C:\Users\86156\Desktop\屏幕截图 2022-03-19 170347.png屏幕截图 2022-03-19 170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120" y="986138"/>
            <a:ext cx="2618740" cy="229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443980" y="3363595"/>
            <a:ext cx="2011680" cy="755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风险未知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915988" y="771525"/>
            <a:ext cx="7345362" cy="3529013"/>
          </a:xfrm>
          <a:prstGeom prst="roundRect">
            <a:avLst>
              <a:gd name="adj" fmla="val 4018"/>
            </a:avLst>
          </a:prstGeom>
          <a:solidFill>
            <a:sysClr val="window" lastClr="FFFFFF">
              <a:alpha val="59000"/>
            </a:sysClr>
          </a:solidFill>
          <a:ln w="254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3225" y="842963"/>
            <a:ext cx="901700" cy="52197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kern="0" dirty="0">
                <a:solidFill>
                  <a:srgbClr val="1C7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</a:t>
            </a:r>
            <a:endParaRPr lang="zh-CN" altLang="en-US" sz="2800" kern="0" dirty="0">
              <a:solidFill>
                <a:srgbClr val="1C7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81671" y="1571625"/>
            <a:ext cx="6453188" cy="14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3" rIns="91409" bIns="45703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好的科技不应该只让个人变得更好，而是应该造福整个社会。我们在应用先进的科学技术时，应深思熟虑。毕竟我们不能低估科技也不能高估人性。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3652838" y="1104900"/>
            <a:ext cx="503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5164138" y="1104900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63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633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ldLvl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层"/>
          <p:cNvSpPr txBox="1"/>
          <p:nvPr/>
        </p:nvSpPr>
        <p:spPr>
          <a:xfrm>
            <a:off x="4022090" y="2101215"/>
            <a:ext cx="4635500" cy="76835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感谢大家的聆听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67063" y="2379663"/>
            <a:ext cx="3925887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59832" y="1854772"/>
            <a:ext cx="4044231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67063" y="2906713"/>
            <a:ext cx="3925887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46425" y="1323975"/>
            <a:ext cx="3946525" cy="4333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3" name="矩形 5"/>
          <p:cNvSpPr/>
          <p:nvPr/>
        </p:nvSpPr>
        <p:spPr>
          <a:xfrm>
            <a:off x="3146524" y="1317506"/>
            <a:ext cx="120346" cy="657946"/>
          </a:xfrm>
          <a:custGeom>
            <a:avLst/>
            <a:gdLst>
              <a:gd name="connsiteX0" fmla="*/ 0 w 144016"/>
              <a:gd name="connsiteY0" fmla="*/ 0 h 216024"/>
              <a:gd name="connsiteX1" fmla="*/ 144016 w 144016"/>
              <a:gd name="connsiteY1" fmla="*/ 0 h 216024"/>
              <a:gd name="connsiteX2" fmla="*/ 144016 w 144016"/>
              <a:gd name="connsiteY2" fmla="*/ 216024 h 216024"/>
              <a:gd name="connsiteX3" fmla="*/ 0 w 144016"/>
              <a:gd name="connsiteY3" fmla="*/ 216024 h 216024"/>
              <a:gd name="connsiteX4" fmla="*/ 0 w 144016"/>
              <a:gd name="connsiteY4" fmla="*/ 0 h 216024"/>
              <a:gd name="connsiteX0-1" fmla="*/ 0 w 144016"/>
              <a:gd name="connsiteY0-2" fmla="*/ 110169 h 216024"/>
              <a:gd name="connsiteX1-3" fmla="*/ 144016 w 144016"/>
              <a:gd name="connsiteY1-4" fmla="*/ 0 h 216024"/>
              <a:gd name="connsiteX2-5" fmla="*/ 144016 w 144016"/>
              <a:gd name="connsiteY2-6" fmla="*/ 216024 h 216024"/>
              <a:gd name="connsiteX3-7" fmla="*/ 0 w 144016"/>
              <a:gd name="connsiteY3-8" fmla="*/ 216024 h 216024"/>
              <a:gd name="connsiteX4-9" fmla="*/ 0 w 144016"/>
              <a:gd name="connsiteY4-10" fmla="*/ 110169 h 216024"/>
              <a:gd name="connsiteX0-11" fmla="*/ 0 w 144016"/>
              <a:gd name="connsiteY0-12" fmla="*/ 110169 h 364752"/>
              <a:gd name="connsiteX1-13" fmla="*/ 144016 w 144016"/>
              <a:gd name="connsiteY1-14" fmla="*/ 0 h 364752"/>
              <a:gd name="connsiteX2-15" fmla="*/ 144016 w 144016"/>
              <a:gd name="connsiteY2-16" fmla="*/ 216024 h 364752"/>
              <a:gd name="connsiteX3-17" fmla="*/ 11017 w 144016"/>
              <a:gd name="connsiteY3-18" fmla="*/ 364752 h 364752"/>
              <a:gd name="connsiteX4-19" fmla="*/ 0 w 144016"/>
              <a:gd name="connsiteY4-20" fmla="*/ 110169 h 364752"/>
              <a:gd name="connsiteX0-21" fmla="*/ 8263 w 132999"/>
              <a:gd name="connsiteY0-22" fmla="*/ 99152 h 364752"/>
              <a:gd name="connsiteX1-23" fmla="*/ 132999 w 132999"/>
              <a:gd name="connsiteY1-24" fmla="*/ 0 h 364752"/>
              <a:gd name="connsiteX2-25" fmla="*/ 132999 w 132999"/>
              <a:gd name="connsiteY2-26" fmla="*/ 216024 h 364752"/>
              <a:gd name="connsiteX3-27" fmla="*/ 0 w 132999"/>
              <a:gd name="connsiteY3-28" fmla="*/ 364752 h 364752"/>
              <a:gd name="connsiteX4-29" fmla="*/ 8263 w 132999"/>
              <a:gd name="connsiteY4-30" fmla="*/ 99152 h 364752"/>
              <a:gd name="connsiteX0-31" fmla="*/ 0 w 124736"/>
              <a:gd name="connsiteY0-32" fmla="*/ 99152 h 364752"/>
              <a:gd name="connsiteX1-33" fmla="*/ 124736 w 124736"/>
              <a:gd name="connsiteY1-34" fmla="*/ 0 h 364752"/>
              <a:gd name="connsiteX2-35" fmla="*/ 124736 w 124736"/>
              <a:gd name="connsiteY2-36" fmla="*/ 216024 h 364752"/>
              <a:gd name="connsiteX3-37" fmla="*/ 2754 w 124736"/>
              <a:gd name="connsiteY3-38" fmla="*/ 364752 h 364752"/>
              <a:gd name="connsiteX4-39" fmla="*/ 0 w 124736"/>
              <a:gd name="connsiteY4-40" fmla="*/ 99152 h 364752"/>
              <a:gd name="connsiteX0-41" fmla="*/ 0 w 127490"/>
              <a:gd name="connsiteY0-42" fmla="*/ 99152 h 364752"/>
              <a:gd name="connsiteX1-43" fmla="*/ 124736 w 127490"/>
              <a:gd name="connsiteY1-44" fmla="*/ 0 h 364752"/>
              <a:gd name="connsiteX2-45" fmla="*/ 127490 w 127490"/>
              <a:gd name="connsiteY2-46" fmla="*/ 287634 h 364752"/>
              <a:gd name="connsiteX3-47" fmla="*/ 2754 w 127490"/>
              <a:gd name="connsiteY3-48" fmla="*/ 364752 h 364752"/>
              <a:gd name="connsiteX4-49" fmla="*/ 0 w 127490"/>
              <a:gd name="connsiteY4-50" fmla="*/ 99152 h 364752"/>
              <a:gd name="connsiteX0-51" fmla="*/ 0 w 127490"/>
              <a:gd name="connsiteY0-52" fmla="*/ 99152 h 474921"/>
              <a:gd name="connsiteX1-53" fmla="*/ 124736 w 127490"/>
              <a:gd name="connsiteY1-54" fmla="*/ 0 h 474921"/>
              <a:gd name="connsiteX2-55" fmla="*/ 127490 w 127490"/>
              <a:gd name="connsiteY2-56" fmla="*/ 287634 h 474921"/>
              <a:gd name="connsiteX3-57" fmla="*/ 2754 w 127490"/>
              <a:gd name="connsiteY3-58" fmla="*/ 474921 h 474921"/>
              <a:gd name="connsiteX4-59" fmla="*/ 0 w 127490"/>
              <a:gd name="connsiteY4-60" fmla="*/ 99152 h 474921"/>
              <a:gd name="connsiteX0-61" fmla="*/ 0 w 124736"/>
              <a:gd name="connsiteY0-62" fmla="*/ 239617 h 474921"/>
              <a:gd name="connsiteX1-63" fmla="*/ 121982 w 124736"/>
              <a:gd name="connsiteY1-64" fmla="*/ 0 h 474921"/>
              <a:gd name="connsiteX2-65" fmla="*/ 124736 w 124736"/>
              <a:gd name="connsiteY2-66" fmla="*/ 287634 h 474921"/>
              <a:gd name="connsiteX3-67" fmla="*/ 0 w 124736"/>
              <a:gd name="connsiteY3-68" fmla="*/ 474921 h 474921"/>
              <a:gd name="connsiteX4-69" fmla="*/ 0 w 124736"/>
              <a:gd name="connsiteY4-70" fmla="*/ 239617 h 474921"/>
              <a:gd name="connsiteX0-71" fmla="*/ 0 w 127490"/>
              <a:gd name="connsiteY0-72" fmla="*/ 239617 h 474921"/>
              <a:gd name="connsiteX1-73" fmla="*/ 121982 w 127490"/>
              <a:gd name="connsiteY1-74" fmla="*/ 0 h 474921"/>
              <a:gd name="connsiteX2-75" fmla="*/ 127490 w 127490"/>
              <a:gd name="connsiteY2-76" fmla="*/ 284879 h 474921"/>
              <a:gd name="connsiteX3-77" fmla="*/ 0 w 127490"/>
              <a:gd name="connsiteY3-78" fmla="*/ 474921 h 474921"/>
              <a:gd name="connsiteX4-79" fmla="*/ 0 w 127490"/>
              <a:gd name="connsiteY4-80" fmla="*/ 239617 h 474921"/>
              <a:gd name="connsiteX0-81" fmla="*/ 0 w 127490"/>
              <a:gd name="connsiteY0-82" fmla="*/ 239617 h 474921"/>
              <a:gd name="connsiteX1-83" fmla="*/ 121982 w 127490"/>
              <a:gd name="connsiteY1-84" fmla="*/ 0 h 474921"/>
              <a:gd name="connsiteX2-85" fmla="*/ 127490 w 127490"/>
              <a:gd name="connsiteY2-86" fmla="*/ 284879 h 474921"/>
              <a:gd name="connsiteX3-87" fmla="*/ 0 w 127490"/>
              <a:gd name="connsiteY3-88" fmla="*/ 474921 h 474921"/>
              <a:gd name="connsiteX4-89" fmla="*/ 0 w 127490"/>
              <a:gd name="connsiteY4-90" fmla="*/ 239617 h 474921"/>
              <a:gd name="connsiteX0-91" fmla="*/ 0 w 127490"/>
              <a:gd name="connsiteY0-92" fmla="*/ 239617 h 474921"/>
              <a:gd name="connsiteX1-93" fmla="*/ 121982 w 127490"/>
              <a:gd name="connsiteY1-94" fmla="*/ 0 h 474921"/>
              <a:gd name="connsiteX2-95" fmla="*/ 127490 w 127490"/>
              <a:gd name="connsiteY2-96" fmla="*/ 284879 h 474921"/>
              <a:gd name="connsiteX3-97" fmla="*/ 0 w 127490"/>
              <a:gd name="connsiteY3-98" fmla="*/ 474921 h 474921"/>
              <a:gd name="connsiteX4-99" fmla="*/ 0 w 127490"/>
              <a:gd name="connsiteY4-100" fmla="*/ 239617 h 474921"/>
              <a:gd name="connsiteX0-101" fmla="*/ 0 w 129871"/>
              <a:gd name="connsiteY0-102" fmla="*/ 225330 h 474921"/>
              <a:gd name="connsiteX1-103" fmla="*/ 124363 w 129871"/>
              <a:gd name="connsiteY1-104" fmla="*/ 0 h 474921"/>
              <a:gd name="connsiteX2-105" fmla="*/ 129871 w 129871"/>
              <a:gd name="connsiteY2-106" fmla="*/ 284879 h 474921"/>
              <a:gd name="connsiteX3-107" fmla="*/ 2381 w 129871"/>
              <a:gd name="connsiteY3-108" fmla="*/ 474921 h 474921"/>
              <a:gd name="connsiteX4-109" fmla="*/ 0 w 129871"/>
              <a:gd name="connsiteY4-110" fmla="*/ 225330 h 474921"/>
              <a:gd name="connsiteX0-111" fmla="*/ 0 w 129871"/>
              <a:gd name="connsiteY0-112" fmla="*/ 225330 h 493971"/>
              <a:gd name="connsiteX1-113" fmla="*/ 124363 w 129871"/>
              <a:gd name="connsiteY1-114" fmla="*/ 0 h 493971"/>
              <a:gd name="connsiteX2-115" fmla="*/ 129871 w 129871"/>
              <a:gd name="connsiteY2-116" fmla="*/ 284879 h 493971"/>
              <a:gd name="connsiteX3-117" fmla="*/ 9525 w 129871"/>
              <a:gd name="connsiteY3-118" fmla="*/ 493971 h 493971"/>
              <a:gd name="connsiteX4-119" fmla="*/ 0 w 129871"/>
              <a:gd name="connsiteY4-120" fmla="*/ 225330 h 493971"/>
              <a:gd name="connsiteX0-121" fmla="*/ 0 w 125108"/>
              <a:gd name="connsiteY0-122" fmla="*/ 218186 h 493971"/>
              <a:gd name="connsiteX1-123" fmla="*/ 119600 w 125108"/>
              <a:gd name="connsiteY1-124" fmla="*/ 0 h 493971"/>
              <a:gd name="connsiteX2-125" fmla="*/ 125108 w 125108"/>
              <a:gd name="connsiteY2-126" fmla="*/ 284879 h 493971"/>
              <a:gd name="connsiteX3-127" fmla="*/ 4762 w 125108"/>
              <a:gd name="connsiteY3-128" fmla="*/ 493971 h 493971"/>
              <a:gd name="connsiteX4-129" fmla="*/ 0 w 125108"/>
              <a:gd name="connsiteY4-130" fmla="*/ 218186 h 493971"/>
              <a:gd name="connsiteX0-131" fmla="*/ 0 w 122727"/>
              <a:gd name="connsiteY0-132" fmla="*/ 213424 h 493971"/>
              <a:gd name="connsiteX1-133" fmla="*/ 117219 w 122727"/>
              <a:gd name="connsiteY1-134" fmla="*/ 0 h 493971"/>
              <a:gd name="connsiteX2-135" fmla="*/ 122727 w 122727"/>
              <a:gd name="connsiteY2-136" fmla="*/ 284879 h 493971"/>
              <a:gd name="connsiteX3-137" fmla="*/ 2381 w 122727"/>
              <a:gd name="connsiteY3-138" fmla="*/ 493971 h 493971"/>
              <a:gd name="connsiteX4-139" fmla="*/ 0 w 122727"/>
              <a:gd name="connsiteY4-140" fmla="*/ 213424 h 493971"/>
              <a:gd name="connsiteX0-141" fmla="*/ 229 w 122956"/>
              <a:gd name="connsiteY0-142" fmla="*/ 213424 h 491590"/>
              <a:gd name="connsiteX1-143" fmla="*/ 117448 w 122956"/>
              <a:gd name="connsiteY1-144" fmla="*/ 0 h 491590"/>
              <a:gd name="connsiteX2-145" fmla="*/ 122956 w 122956"/>
              <a:gd name="connsiteY2-146" fmla="*/ 284879 h 491590"/>
              <a:gd name="connsiteX3-147" fmla="*/ 229 w 122956"/>
              <a:gd name="connsiteY3-148" fmla="*/ 491590 h 491590"/>
              <a:gd name="connsiteX4-149" fmla="*/ 229 w 122956"/>
              <a:gd name="connsiteY4-150" fmla="*/ 213424 h 491590"/>
              <a:gd name="connsiteX0-151" fmla="*/ 229 w 122956"/>
              <a:gd name="connsiteY0-152" fmla="*/ 215805 h 493971"/>
              <a:gd name="connsiteX1-153" fmla="*/ 117448 w 122956"/>
              <a:gd name="connsiteY1-154" fmla="*/ 0 h 493971"/>
              <a:gd name="connsiteX2-155" fmla="*/ 122956 w 122956"/>
              <a:gd name="connsiteY2-156" fmla="*/ 287260 h 493971"/>
              <a:gd name="connsiteX3-157" fmla="*/ 229 w 122956"/>
              <a:gd name="connsiteY3-158" fmla="*/ 493971 h 493971"/>
              <a:gd name="connsiteX4-159" fmla="*/ 229 w 122956"/>
              <a:gd name="connsiteY4-160" fmla="*/ 215805 h 493971"/>
              <a:gd name="connsiteX0-161" fmla="*/ 229 w 124984"/>
              <a:gd name="connsiteY0-162" fmla="*/ 211043 h 489209"/>
              <a:gd name="connsiteX1-163" fmla="*/ 124592 w 124984"/>
              <a:gd name="connsiteY1-164" fmla="*/ 0 h 489209"/>
              <a:gd name="connsiteX2-165" fmla="*/ 122956 w 124984"/>
              <a:gd name="connsiteY2-166" fmla="*/ 282498 h 489209"/>
              <a:gd name="connsiteX3-167" fmla="*/ 229 w 124984"/>
              <a:gd name="connsiteY3-168" fmla="*/ 489209 h 489209"/>
              <a:gd name="connsiteX4-169" fmla="*/ 229 w 124984"/>
              <a:gd name="connsiteY4-170" fmla="*/ 211043 h 489209"/>
              <a:gd name="connsiteX0-171" fmla="*/ 229 w 122956"/>
              <a:gd name="connsiteY0-172" fmla="*/ 211043 h 489209"/>
              <a:gd name="connsiteX1-173" fmla="*/ 117448 w 122956"/>
              <a:gd name="connsiteY1-174" fmla="*/ 0 h 489209"/>
              <a:gd name="connsiteX2-175" fmla="*/ 122956 w 122956"/>
              <a:gd name="connsiteY2-176" fmla="*/ 282498 h 489209"/>
              <a:gd name="connsiteX3-177" fmla="*/ 229 w 122956"/>
              <a:gd name="connsiteY3-178" fmla="*/ 489209 h 489209"/>
              <a:gd name="connsiteX4-179" fmla="*/ 229 w 122956"/>
              <a:gd name="connsiteY4-180" fmla="*/ 211043 h 489209"/>
              <a:gd name="connsiteX0-181" fmla="*/ 229 w 120575"/>
              <a:gd name="connsiteY0-182" fmla="*/ 211043 h 489209"/>
              <a:gd name="connsiteX1-183" fmla="*/ 117448 w 120575"/>
              <a:gd name="connsiteY1-184" fmla="*/ 0 h 489209"/>
              <a:gd name="connsiteX2-185" fmla="*/ 120575 w 120575"/>
              <a:gd name="connsiteY2-186" fmla="*/ 284879 h 489209"/>
              <a:gd name="connsiteX3-187" fmla="*/ 229 w 120575"/>
              <a:gd name="connsiteY3-188" fmla="*/ 489209 h 489209"/>
              <a:gd name="connsiteX4-189" fmla="*/ 229 w 120575"/>
              <a:gd name="connsiteY4-190" fmla="*/ 211043 h 489209"/>
              <a:gd name="connsiteX0-191" fmla="*/ 229 w 120575"/>
              <a:gd name="connsiteY0-192" fmla="*/ 218187 h 496353"/>
              <a:gd name="connsiteX1-193" fmla="*/ 117448 w 120575"/>
              <a:gd name="connsiteY1-194" fmla="*/ 0 h 496353"/>
              <a:gd name="connsiteX2-195" fmla="*/ 120575 w 120575"/>
              <a:gd name="connsiteY2-196" fmla="*/ 292023 h 496353"/>
              <a:gd name="connsiteX3-197" fmla="*/ 229 w 120575"/>
              <a:gd name="connsiteY3-198" fmla="*/ 496353 h 496353"/>
              <a:gd name="connsiteX4-199" fmla="*/ 229 w 120575"/>
              <a:gd name="connsiteY4-200" fmla="*/ 218187 h 496353"/>
              <a:gd name="connsiteX0-201" fmla="*/ 229 w 120575"/>
              <a:gd name="connsiteY0-202" fmla="*/ 222950 h 501116"/>
              <a:gd name="connsiteX1-203" fmla="*/ 119829 w 120575"/>
              <a:gd name="connsiteY1-204" fmla="*/ 0 h 501116"/>
              <a:gd name="connsiteX2-205" fmla="*/ 120575 w 120575"/>
              <a:gd name="connsiteY2-206" fmla="*/ 296786 h 501116"/>
              <a:gd name="connsiteX3-207" fmla="*/ 229 w 120575"/>
              <a:gd name="connsiteY3-208" fmla="*/ 501116 h 501116"/>
              <a:gd name="connsiteX4-209" fmla="*/ 229 w 120575"/>
              <a:gd name="connsiteY4-210" fmla="*/ 222950 h 501116"/>
              <a:gd name="connsiteX0-211" fmla="*/ 229 w 120575"/>
              <a:gd name="connsiteY0-212" fmla="*/ 222950 h 501116"/>
              <a:gd name="connsiteX1-213" fmla="*/ 119829 w 120575"/>
              <a:gd name="connsiteY1-214" fmla="*/ 0 h 501116"/>
              <a:gd name="connsiteX2-215" fmla="*/ 120575 w 120575"/>
              <a:gd name="connsiteY2-216" fmla="*/ 429693 h 501116"/>
              <a:gd name="connsiteX3-217" fmla="*/ 229 w 120575"/>
              <a:gd name="connsiteY3-218" fmla="*/ 501116 h 501116"/>
              <a:gd name="connsiteX4-219" fmla="*/ 229 w 120575"/>
              <a:gd name="connsiteY4-220" fmla="*/ 222950 h 501116"/>
              <a:gd name="connsiteX0-221" fmla="*/ 0 w 120346"/>
              <a:gd name="connsiteY0-222" fmla="*/ 222950 h 657946"/>
              <a:gd name="connsiteX1-223" fmla="*/ 119600 w 120346"/>
              <a:gd name="connsiteY1-224" fmla="*/ 0 h 657946"/>
              <a:gd name="connsiteX2-225" fmla="*/ 120346 w 120346"/>
              <a:gd name="connsiteY2-226" fmla="*/ 429693 h 657946"/>
              <a:gd name="connsiteX3-227" fmla="*/ 2658 w 120346"/>
              <a:gd name="connsiteY3-228" fmla="*/ 657946 h 657946"/>
              <a:gd name="connsiteX4-229" fmla="*/ 0 w 120346"/>
              <a:gd name="connsiteY4-230" fmla="*/ 222950 h 657946"/>
            </a:gdLst>
            <a:ahLst/>
            <a:cxnLst>
              <a:cxn ang="0">
                <a:pos x="connsiteX0-221" y="connsiteY0-222"/>
              </a:cxn>
              <a:cxn ang="0">
                <a:pos x="connsiteX1-223" y="connsiteY1-224"/>
              </a:cxn>
              <a:cxn ang="0">
                <a:pos x="connsiteX2-225" y="connsiteY2-226"/>
              </a:cxn>
              <a:cxn ang="0">
                <a:pos x="connsiteX3-227" y="connsiteY3-228"/>
              </a:cxn>
              <a:cxn ang="0">
                <a:pos x="connsiteX4-229" y="connsiteY4-230"/>
              </a:cxn>
            </a:cxnLst>
            <a:rect l="l" t="t" r="r" b="b"/>
            <a:pathLst>
              <a:path w="120346" h="657946">
                <a:moveTo>
                  <a:pt x="0" y="222950"/>
                </a:moveTo>
                <a:lnTo>
                  <a:pt x="119600" y="0"/>
                </a:lnTo>
                <a:cubicBezTo>
                  <a:pt x="121436" y="94960"/>
                  <a:pt x="118510" y="339496"/>
                  <a:pt x="120346" y="429693"/>
                </a:cubicBezTo>
                <a:lnTo>
                  <a:pt x="2658" y="657946"/>
                </a:lnTo>
                <a:cubicBezTo>
                  <a:pt x="1864" y="574749"/>
                  <a:pt x="794" y="306147"/>
                  <a:pt x="0" y="22295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67063" y="3433763"/>
            <a:ext cx="3925887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5" name="矩形 5"/>
          <p:cNvSpPr/>
          <p:nvPr/>
        </p:nvSpPr>
        <p:spPr>
          <a:xfrm>
            <a:off x="3163888" y="3209925"/>
            <a:ext cx="112712" cy="657225"/>
          </a:xfrm>
          <a:custGeom>
            <a:avLst/>
            <a:gdLst>
              <a:gd name="connsiteX0" fmla="*/ 0 w 144016"/>
              <a:gd name="connsiteY0" fmla="*/ 0 h 216024"/>
              <a:gd name="connsiteX1" fmla="*/ 144016 w 144016"/>
              <a:gd name="connsiteY1" fmla="*/ 0 h 216024"/>
              <a:gd name="connsiteX2" fmla="*/ 144016 w 144016"/>
              <a:gd name="connsiteY2" fmla="*/ 216024 h 216024"/>
              <a:gd name="connsiteX3" fmla="*/ 0 w 144016"/>
              <a:gd name="connsiteY3" fmla="*/ 216024 h 216024"/>
              <a:gd name="connsiteX4" fmla="*/ 0 w 144016"/>
              <a:gd name="connsiteY4" fmla="*/ 0 h 216024"/>
              <a:gd name="connsiteX0-1" fmla="*/ 0 w 144016"/>
              <a:gd name="connsiteY0-2" fmla="*/ 110169 h 216024"/>
              <a:gd name="connsiteX1-3" fmla="*/ 144016 w 144016"/>
              <a:gd name="connsiteY1-4" fmla="*/ 0 h 216024"/>
              <a:gd name="connsiteX2-5" fmla="*/ 144016 w 144016"/>
              <a:gd name="connsiteY2-6" fmla="*/ 216024 h 216024"/>
              <a:gd name="connsiteX3-7" fmla="*/ 0 w 144016"/>
              <a:gd name="connsiteY3-8" fmla="*/ 216024 h 216024"/>
              <a:gd name="connsiteX4-9" fmla="*/ 0 w 144016"/>
              <a:gd name="connsiteY4-10" fmla="*/ 110169 h 216024"/>
              <a:gd name="connsiteX0-11" fmla="*/ 0 w 144016"/>
              <a:gd name="connsiteY0-12" fmla="*/ 110169 h 364752"/>
              <a:gd name="connsiteX1-13" fmla="*/ 144016 w 144016"/>
              <a:gd name="connsiteY1-14" fmla="*/ 0 h 364752"/>
              <a:gd name="connsiteX2-15" fmla="*/ 144016 w 144016"/>
              <a:gd name="connsiteY2-16" fmla="*/ 216024 h 364752"/>
              <a:gd name="connsiteX3-17" fmla="*/ 11017 w 144016"/>
              <a:gd name="connsiteY3-18" fmla="*/ 364752 h 364752"/>
              <a:gd name="connsiteX4-19" fmla="*/ 0 w 144016"/>
              <a:gd name="connsiteY4-20" fmla="*/ 110169 h 364752"/>
              <a:gd name="connsiteX0-21" fmla="*/ 8263 w 132999"/>
              <a:gd name="connsiteY0-22" fmla="*/ 99152 h 364752"/>
              <a:gd name="connsiteX1-23" fmla="*/ 132999 w 132999"/>
              <a:gd name="connsiteY1-24" fmla="*/ 0 h 364752"/>
              <a:gd name="connsiteX2-25" fmla="*/ 132999 w 132999"/>
              <a:gd name="connsiteY2-26" fmla="*/ 216024 h 364752"/>
              <a:gd name="connsiteX3-27" fmla="*/ 0 w 132999"/>
              <a:gd name="connsiteY3-28" fmla="*/ 364752 h 364752"/>
              <a:gd name="connsiteX4-29" fmla="*/ 8263 w 132999"/>
              <a:gd name="connsiteY4-30" fmla="*/ 99152 h 364752"/>
              <a:gd name="connsiteX0-31" fmla="*/ 0 w 124736"/>
              <a:gd name="connsiteY0-32" fmla="*/ 99152 h 364752"/>
              <a:gd name="connsiteX1-33" fmla="*/ 124736 w 124736"/>
              <a:gd name="connsiteY1-34" fmla="*/ 0 h 364752"/>
              <a:gd name="connsiteX2-35" fmla="*/ 124736 w 124736"/>
              <a:gd name="connsiteY2-36" fmla="*/ 216024 h 364752"/>
              <a:gd name="connsiteX3-37" fmla="*/ 2754 w 124736"/>
              <a:gd name="connsiteY3-38" fmla="*/ 364752 h 364752"/>
              <a:gd name="connsiteX4-39" fmla="*/ 0 w 124736"/>
              <a:gd name="connsiteY4-40" fmla="*/ 99152 h 364752"/>
              <a:gd name="connsiteX0-41" fmla="*/ 0 w 127490"/>
              <a:gd name="connsiteY0-42" fmla="*/ 99152 h 364752"/>
              <a:gd name="connsiteX1-43" fmla="*/ 124736 w 127490"/>
              <a:gd name="connsiteY1-44" fmla="*/ 0 h 364752"/>
              <a:gd name="connsiteX2-45" fmla="*/ 127490 w 127490"/>
              <a:gd name="connsiteY2-46" fmla="*/ 287634 h 364752"/>
              <a:gd name="connsiteX3-47" fmla="*/ 2754 w 127490"/>
              <a:gd name="connsiteY3-48" fmla="*/ 364752 h 364752"/>
              <a:gd name="connsiteX4-49" fmla="*/ 0 w 127490"/>
              <a:gd name="connsiteY4-50" fmla="*/ 99152 h 364752"/>
              <a:gd name="connsiteX0-51" fmla="*/ 0 w 127490"/>
              <a:gd name="connsiteY0-52" fmla="*/ 99152 h 474921"/>
              <a:gd name="connsiteX1-53" fmla="*/ 124736 w 127490"/>
              <a:gd name="connsiteY1-54" fmla="*/ 0 h 474921"/>
              <a:gd name="connsiteX2-55" fmla="*/ 127490 w 127490"/>
              <a:gd name="connsiteY2-56" fmla="*/ 287634 h 474921"/>
              <a:gd name="connsiteX3-57" fmla="*/ 2754 w 127490"/>
              <a:gd name="connsiteY3-58" fmla="*/ 474921 h 474921"/>
              <a:gd name="connsiteX4-59" fmla="*/ 0 w 127490"/>
              <a:gd name="connsiteY4-60" fmla="*/ 99152 h 474921"/>
              <a:gd name="connsiteX0-61" fmla="*/ 0 w 124736"/>
              <a:gd name="connsiteY0-62" fmla="*/ 239617 h 474921"/>
              <a:gd name="connsiteX1-63" fmla="*/ 121982 w 124736"/>
              <a:gd name="connsiteY1-64" fmla="*/ 0 h 474921"/>
              <a:gd name="connsiteX2-65" fmla="*/ 124736 w 124736"/>
              <a:gd name="connsiteY2-66" fmla="*/ 287634 h 474921"/>
              <a:gd name="connsiteX3-67" fmla="*/ 0 w 124736"/>
              <a:gd name="connsiteY3-68" fmla="*/ 474921 h 474921"/>
              <a:gd name="connsiteX4-69" fmla="*/ 0 w 124736"/>
              <a:gd name="connsiteY4-70" fmla="*/ 239617 h 474921"/>
              <a:gd name="connsiteX0-71" fmla="*/ 0 w 127490"/>
              <a:gd name="connsiteY0-72" fmla="*/ 239617 h 474921"/>
              <a:gd name="connsiteX1-73" fmla="*/ 121982 w 127490"/>
              <a:gd name="connsiteY1-74" fmla="*/ 0 h 474921"/>
              <a:gd name="connsiteX2-75" fmla="*/ 127490 w 127490"/>
              <a:gd name="connsiteY2-76" fmla="*/ 284879 h 474921"/>
              <a:gd name="connsiteX3-77" fmla="*/ 0 w 127490"/>
              <a:gd name="connsiteY3-78" fmla="*/ 474921 h 474921"/>
              <a:gd name="connsiteX4-79" fmla="*/ 0 w 127490"/>
              <a:gd name="connsiteY4-80" fmla="*/ 239617 h 474921"/>
              <a:gd name="connsiteX0-81" fmla="*/ 0 w 127490"/>
              <a:gd name="connsiteY0-82" fmla="*/ 239617 h 474921"/>
              <a:gd name="connsiteX1-83" fmla="*/ 121982 w 127490"/>
              <a:gd name="connsiteY1-84" fmla="*/ 0 h 474921"/>
              <a:gd name="connsiteX2-85" fmla="*/ 127490 w 127490"/>
              <a:gd name="connsiteY2-86" fmla="*/ 284879 h 474921"/>
              <a:gd name="connsiteX3-87" fmla="*/ 0 w 127490"/>
              <a:gd name="connsiteY3-88" fmla="*/ 474921 h 474921"/>
              <a:gd name="connsiteX4-89" fmla="*/ 0 w 127490"/>
              <a:gd name="connsiteY4-90" fmla="*/ 239617 h 474921"/>
              <a:gd name="connsiteX0-91" fmla="*/ 0 w 127490"/>
              <a:gd name="connsiteY0-92" fmla="*/ 239617 h 474921"/>
              <a:gd name="connsiteX1-93" fmla="*/ 121982 w 127490"/>
              <a:gd name="connsiteY1-94" fmla="*/ 0 h 474921"/>
              <a:gd name="connsiteX2-95" fmla="*/ 127490 w 127490"/>
              <a:gd name="connsiteY2-96" fmla="*/ 284879 h 474921"/>
              <a:gd name="connsiteX3-97" fmla="*/ 0 w 127490"/>
              <a:gd name="connsiteY3-98" fmla="*/ 474921 h 474921"/>
              <a:gd name="connsiteX4-99" fmla="*/ 0 w 127490"/>
              <a:gd name="connsiteY4-100" fmla="*/ 239617 h 474921"/>
              <a:gd name="connsiteX0-101" fmla="*/ 0 w 129871"/>
              <a:gd name="connsiteY0-102" fmla="*/ 225330 h 474921"/>
              <a:gd name="connsiteX1-103" fmla="*/ 124363 w 129871"/>
              <a:gd name="connsiteY1-104" fmla="*/ 0 h 474921"/>
              <a:gd name="connsiteX2-105" fmla="*/ 129871 w 129871"/>
              <a:gd name="connsiteY2-106" fmla="*/ 284879 h 474921"/>
              <a:gd name="connsiteX3-107" fmla="*/ 2381 w 129871"/>
              <a:gd name="connsiteY3-108" fmla="*/ 474921 h 474921"/>
              <a:gd name="connsiteX4-109" fmla="*/ 0 w 129871"/>
              <a:gd name="connsiteY4-110" fmla="*/ 225330 h 474921"/>
              <a:gd name="connsiteX0-111" fmla="*/ 0 w 129871"/>
              <a:gd name="connsiteY0-112" fmla="*/ 225330 h 493971"/>
              <a:gd name="connsiteX1-113" fmla="*/ 124363 w 129871"/>
              <a:gd name="connsiteY1-114" fmla="*/ 0 h 493971"/>
              <a:gd name="connsiteX2-115" fmla="*/ 129871 w 129871"/>
              <a:gd name="connsiteY2-116" fmla="*/ 284879 h 493971"/>
              <a:gd name="connsiteX3-117" fmla="*/ 9525 w 129871"/>
              <a:gd name="connsiteY3-118" fmla="*/ 493971 h 493971"/>
              <a:gd name="connsiteX4-119" fmla="*/ 0 w 129871"/>
              <a:gd name="connsiteY4-120" fmla="*/ 225330 h 493971"/>
              <a:gd name="connsiteX0-121" fmla="*/ 0 w 125108"/>
              <a:gd name="connsiteY0-122" fmla="*/ 218186 h 493971"/>
              <a:gd name="connsiteX1-123" fmla="*/ 119600 w 125108"/>
              <a:gd name="connsiteY1-124" fmla="*/ 0 h 493971"/>
              <a:gd name="connsiteX2-125" fmla="*/ 125108 w 125108"/>
              <a:gd name="connsiteY2-126" fmla="*/ 284879 h 493971"/>
              <a:gd name="connsiteX3-127" fmla="*/ 4762 w 125108"/>
              <a:gd name="connsiteY3-128" fmla="*/ 493971 h 493971"/>
              <a:gd name="connsiteX4-129" fmla="*/ 0 w 125108"/>
              <a:gd name="connsiteY4-130" fmla="*/ 218186 h 493971"/>
              <a:gd name="connsiteX0-131" fmla="*/ 0 w 122727"/>
              <a:gd name="connsiteY0-132" fmla="*/ 213424 h 493971"/>
              <a:gd name="connsiteX1-133" fmla="*/ 117219 w 122727"/>
              <a:gd name="connsiteY1-134" fmla="*/ 0 h 493971"/>
              <a:gd name="connsiteX2-135" fmla="*/ 122727 w 122727"/>
              <a:gd name="connsiteY2-136" fmla="*/ 284879 h 493971"/>
              <a:gd name="connsiteX3-137" fmla="*/ 2381 w 122727"/>
              <a:gd name="connsiteY3-138" fmla="*/ 493971 h 493971"/>
              <a:gd name="connsiteX4-139" fmla="*/ 0 w 122727"/>
              <a:gd name="connsiteY4-140" fmla="*/ 213424 h 493971"/>
              <a:gd name="connsiteX0-141" fmla="*/ 229 w 122956"/>
              <a:gd name="connsiteY0-142" fmla="*/ 213424 h 491590"/>
              <a:gd name="connsiteX1-143" fmla="*/ 117448 w 122956"/>
              <a:gd name="connsiteY1-144" fmla="*/ 0 h 491590"/>
              <a:gd name="connsiteX2-145" fmla="*/ 122956 w 122956"/>
              <a:gd name="connsiteY2-146" fmla="*/ 284879 h 491590"/>
              <a:gd name="connsiteX3-147" fmla="*/ 229 w 122956"/>
              <a:gd name="connsiteY3-148" fmla="*/ 491590 h 491590"/>
              <a:gd name="connsiteX4-149" fmla="*/ 229 w 122956"/>
              <a:gd name="connsiteY4-150" fmla="*/ 213424 h 491590"/>
              <a:gd name="connsiteX0-151" fmla="*/ 229 w 122956"/>
              <a:gd name="connsiteY0-152" fmla="*/ 215805 h 493971"/>
              <a:gd name="connsiteX1-153" fmla="*/ 117448 w 122956"/>
              <a:gd name="connsiteY1-154" fmla="*/ 0 h 493971"/>
              <a:gd name="connsiteX2-155" fmla="*/ 122956 w 122956"/>
              <a:gd name="connsiteY2-156" fmla="*/ 287260 h 493971"/>
              <a:gd name="connsiteX3-157" fmla="*/ 229 w 122956"/>
              <a:gd name="connsiteY3-158" fmla="*/ 493971 h 493971"/>
              <a:gd name="connsiteX4-159" fmla="*/ 229 w 122956"/>
              <a:gd name="connsiteY4-160" fmla="*/ 215805 h 493971"/>
              <a:gd name="connsiteX0-161" fmla="*/ 229 w 124984"/>
              <a:gd name="connsiteY0-162" fmla="*/ 211043 h 489209"/>
              <a:gd name="connsiteX1-163" fmla="*/ 124592 w 124984"/>
              <a:gd name="connsiteY1-164" fmla="*/ 0 h 489209"/>
              <a:gd name="connsiteX2-165" fmla="*/ 122956 w 124984"/>
              <a:gd name="connsiteY2-166" fmla="*/ 282498 h 489209"/>
              <a:gd name="connsiteX3-167" fmla="*/ 229 w 124984"/>
              <a:gd name="connsiteY3-168" fmla="*/ 489209 h 489209"/>
              <a:gd name="connsiteX4-169" fmla="*/ 229 w 124984"/>
              <a:gd name="connsiteY4-170" fmla="*/ 211043 h 489209"/>
              <a:gd name="connsiteX0-171" fmla="*/ 229 w 122956"/>
              <a:gd name="connsiteY0-172" fmla="*/ 211043 h 489209"/>
              <a:gd name="connsiteX1-173" fmla="*/ 117448 w 122956"/>
              <a:gd name="connsiteY1-174" fmla="*/ 0 h 489209"/>
              <a:gd name="connsiteX2-175" fmla="*/ 122956 w 122956"/>
              <a:gd name="connsiteY2-176" fmla="*/ 282498 h 489209"/>
              <a:gd name="connsiteX3-177" fmla="*/ 229 w 122956"/>
              <a:gd name="connsiteY3-178" fmla="*/ 489209 h 489209"/>
              <a:gd name="connsiteX4-179" fmla="*/ 229 w 122956"/>
              <a:gd name="connsiteY4-180" fmla="*/ 211043 h 489209"/>
              <a:gd name="connsiteX0-181" fmla="*/ 229 w 120575"/>
              <a:gd name="connsiteY0-182" fmla="*/ 211043 h 489209"/>
              <a:gd name="connsiteX1-183" fmla="*/ 117448 w 120575"/>
              <a:gd name="connsiteY1-184" fmla="*/ 0 h 489209"/>
              <a:gd name="connsiteX2-185" fmla="*/ 120575 w 120575"/>
              <a:gd name="connsiteY2-186" fmla="*/ 284879 h 489209"/>
              <a:gd name="connsiteX3-187" fmla="*/ 229 w 120575"/>
              <a:gd name="connsiteY3-188" fmla="*/ 489209 h 489209"/>
              <a:gd name="connsiteX4-189" fmla="*/ 229 w 120575"/>
              <a:gd name="connsiteY4-190" fmla="*/ 211043 h 489209"/>
              <a:gd name="connsiteX0-191" fmla="*/ 229 w 120575"/>
              <a:gd name="connsiteY0-192" fmla="*/ 218187 h 496353"/>
              <a:gd name="connsiteX1-193" fmla="*/ 117448 w 120575"/>
              <a:gd name="connsiteY1-194" fmla="*/ 0 h 496353"/>
              <a:gd name="connsiteX2-195" fmla="*/ 120575 w 120575"/>
              <a:gd name="connsiteY2-196" fmla="*/ 292023 h 496353"/>
              <a:gd name="connsiteX3-197" fmla="*/ 229 w 120575"/>
              <a:gd name="connsiteY3-198" fmla="*/ 496353 h 496353"/>
              <a:gd name="connsiteX4-199" fmla="*/ 229 w 120575"/>
              <a:gd name="connsiteY4-200" fmla="*/ 218187 h 496353"/>
              <a:gd name="connsiteX0-201" fmla="*/ 229 w 120575"/>
              <a:gd name="connsiteY0-202" fmla="*/ 222950 h 501116"/>
              <a:gd name="connsiteX1-203" fmla="*/ 119829 w 120575"/>
              <a:gd name="connsiteY1-204" fmla="*/ 0 h 501116"/>
              <a:gd name="connsiteX2-205" fmla="*/ 120575 w 120575"/>
              <a:gd name="connsiteY2-206" fmla="*/ 296786 h 501116"/>
              <a:gd name="connsiteX3-207" fmla="*/ 229 w 120575"/>
              <a:gd name="connsiteY3-208" fmla="*/ 501116 h 501116"/>
              <a:gd name="connsiteX4-209" fmla="*/ 229 w 120575"/>
              <a:gd name="connsiteY4-210" fmla="*/ 222950 h 501116"/>
              <a:gd name="connsiteX0-211" fmla="*/ 229 w 120575"/>
              <a:gd name="connsiteY0-212" fmla="*/ 222950 h 501116"/>
              <a:gd name="connsiteX1-213" fmla="*/ 119829 w 120575"/>
              <a:gd name="connsiteY1-214" fmla="*/ 0 h 501116"/>
              <a:gd name="connsiteX2-215" fmla="*/ 120575 w 120575"/>
              <a:gd name="connsiteY2-216" fmla="*/ 429693 h 501116"/>
              <a:gd name="connsiteX3-217" fmla="*/ 229 w 120575"/>
              <a:gd name="connsiteY3-218" fmla="*/ 501116 h 501116"/>
              <a:gd name="connsiteX4-219" fmla="*/ 229 w 120575"/>
              <a:gd name="connsiteY4-220" fmla="*/ 222950 h 501116"/>
              <a:gd name="connsiteX0-221" fmla="*/ 0 w 120346"/>
              <a:gd name="connsiteY0-222" fmla="*/ 222950 h 657946"/>
              <a:gd name="connsiteX1-223" fmla="*/ 119600 w 120346"/>
              <a:gd name="connsiteY1-224" fmla="*/ 0 h 657946"/>
              <a:gd name="connsiteX2-225" fmla="*/ 120346 w 120346"/>
              <a:gd name="connsiteY2-226" fmla="*/ 429693 h 657946"/>
              <a:gd name="connsiteX3-227" fmla="*/ 2658 w 120346"/>
              <a:gd name="connsiteY3-228" fmla="*/ 657946 h 657946"/>
              <a:gd name="connsiteX4-229" fmla="*/ 0 w 120346"/>
              <a:gd name="connsiteY4-230" fmla="*/ 222950 h 657946"/>
              <a:gd name="connsiteX0-231" fmla="*/ 0 w 120346"/>
              <a:gd name="connsiteY0-232" fmla="*/ 219473 h 654469"/>
              <a:gd name="connsiteX1-233" fmla="*/ 119600 w 120346"/>
              <a:gd name="connsiteY1-234" fmla="*/ 0 h 654469"/>
              <a:gd name="connsiteX2-235" fmla="*/ 120346 w 120346"/>
              <a:gd name="connsiteY2-236" fmla="*/ 426216 h 654469"/>
              <a:gd name="connsiteX3-237" fmla="*/ 2658 w 120346"/>
              <a:gd name="connsiteY3-238" fmla="*/ 654469 h 654469"/>
              <a:gd name="connsiteX4-239" fmla="*/ 0 w 120346"/>
              <a:gd name="connsiteY4-240" fmla="*/ 219473 h 654469"/>
              <a:gd name="connsiteX0-241" fmla="*/ 0 w 120346"/>
              <a:gd name="connsiteY0-242" fmla="*/ 222798 h 657794"/>
              <a:gd name="connsiteX1-243" fmla="*/ 112950 w 120346"/>
              <a:gd name="connsiteY1-244" fmla="*/ 0 h 657794"/>
              <a:gd name="connsiteX2-245" fmla="*/ 120346 w 120346"/>
              <a:gd name="connsiteY2-246" fmla="*/ 429541 h 657794"/>
              <a:gd name="connsiteX3-247" fmla="*/ 2658 w 120346"/>
              <a:gd name="connsiteY3-248" fmla="*/ 657794 h 657794"/>
              <a:gd name="connsiteX4-249" fmla="*/ 0 w 120346"/>
              <a:gd name="connsiteY4-250" fmla="*/ 222798 h 657794"/>
              <a:gd name="connsiteX0-251" fmla="*/ 0 w 113129"/>
              <a:gd name="connsiteY0-252" fmla="*/ 222798 h 657794"/>
              <a:gd name="connsiteX1-253" fmla="*/ 112950 w 113129"/>
              <a:gd name="connsiteY1-254" fmla="*/ 0 h 657794"/>
              <a:gd name="connsiteX2-255" fmla="*/ 103721 w 113129"/>
              <a:gd name="connsiteY2-256" fmla="*/ 422891 h 657794"/>
              <a:gd name="connsiteX3-257" fmla="*/ 2658 w 113129"/>
              <a:gd name="connsiteY3-258" fmla="*/ 657794 h 657794"/>
              <a:gd name="connsiteX4-259" fmla="*/ 0 w 113129"/>
              <a:gd name="connsiteY4-260" fmla="*/ 222798 h 657794"/>
              <a:gd name="connsiteX0-261" fmla="*/ 0 w 113696"/>
              <a:gd name="connsiteY0-262" fmla="*/ 222798 h 657794"/>
              <a:gd name="connsiteX1-263" fmla="*/ 112950 w 113696"/>
              <a:gd name="connsiteY1-264" fmla="*/ 0 h 657794"/>
              <a:gd name="connsiteX2-265" fmla="*/ 113696 w 113696"/>
              <a:gd name="connsiteY2-266" fmla="*/ 419566 h 657794"/>
              <a:gd name="connsiteX3-267" fmla="*/ 2658 w 113696"/>
              <a:gd name="connsiteY3-268" fmla="*/ 657794 h 657794"/>
              <a:gd name="connsiteX4-269" fmla="*/ 0 w 113696"/>
              <a:gd name="connsiteY4-270" fmla="*/ 222798 h 657794"/>
            </a:gdLst>
            <a:ahLst/>
            <a:cxnLst>
              <a:cxn ang="0">
                <a:pos x="connsiteX0-261" y="connsiteY0-262"/>
              </a:cxn>
              <a:cxn ang="0">
                <a:pos x="connsiteX1-263" y="connsiteY1-264"/>
              </a:cxn>
              <a:cxn ang="0">
                <a:pos x="connsiteX2-265" y="connsiteY2-266"/>
              </a:cxn>
              <a:cxn ang="0">
                <a:pos x="connsiteX3-267" y="connsiteY3-268"/>
              </a:cxn>
              <a:cxn ang="0">
                <a:pos x="connsiteX4-269" y="connsiteY4-270"/>
              </a:cxn>
            </a:cxnLst>
            <a:rect l="l" t="t" r="r" b="b"/>
            <a:pathLst>
              <a:path w="113696" h="657794">
                <a:moveTo>
                  <a:pt x="0" y="222798"/>
                </a:moveTo>
                <a:cubicBezTo>
                  <a:pt x="39867" y="148481"/>
                  <a:pt x="73083" y="74317"/>
                  <a:pt x="112950" y="0"/>
                </a:cubicBezTo>
                <a:cubicBezTo>
                  <a:pt x="114786" y="94960"/>
                  <a:pt x="111860" y="329369"/>
                  <a:pt x="113696" y="419566"/>
                </a:cubicBezTo>
                <a:lnTo>
                  <a:pt x="2658" y="657794"/>
                </a:lnTo>
                <a:cubicBezTo>
                  <a:pt x="1864" y="574597"/>
                  <a:pt x="794" y="305995"/>
                  <a:pt x="0" y="222798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1" name="流程图: 手动输入 20"/>
          <p:cNvSpPr/>
          <p:nvPr/>
        </p:nvSpPr>
        <p:spPr>
          <a:xfrm>
            <a:off x="1266825" y="1541463"/>
            <a:ext cx="2011363" cy="2085975"/>
          </a:xfrm>
          <a:prstGeom prst="flowChartManualInput">
            <a:avLst/>
          </a:prstGeom>
          <a:solidFill>
            <a:srgbClr val="1C7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338263" y="1914525"/>
            <a:ext cx="433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5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5400000">
            <a:off x="1310481" y="2670970"/>
            <a:ext cx="192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24" name="직사각형 59"/>
          <p:cNvSpPr>
            <a:spLocks noChangeArrowheads="1"/>
          </p:cNvSpPr>
          <p:nvPr/>
        </p:nvSpPr>
        <p:spPr bwMode="auto">
          <a:xfrm>
            <a:off x="3855323" y="1419225"/>
            <a:ext cx="3089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一、什么是基因？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직사각형 59"/>
          <p:cNvSpPr>
            <a:spLocks noChangeArrowheads="1"/>
          </p:cNvSpPr>
          <p:nvPr/>
        </p:nvSpPr>
        <p:spPr bwMode="auto">
          <a:xfrm>
            <a:off x="3855323" y="1936750"/>
            <a:ext cx="3089116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二、基因的功能？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직사각형 59"/>
          <p:cNvSpPr>
            <a:spLocks noChangeArrowheads="1"/>
          </p:cNvSpPr>
          <p:nvPr/>
        </p:nvSpPr>
        <p:spPr bwMode="auto">
          <a:xfrm>
            <a:off x="3855323" y="2454275"/>
            <a:ext cx="3089116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三、什么是基因编辑？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직사각형 59"/>
          <p:cNvSpPr>
            <a:spLocks noChangeArrowheads="1"/>
          </p:cNvSpPr>
          <p:nvPr/>
        </p:nvSpPr>
        <p:spPr bwMode="auto">
          <a:xfrm>
            <a:off x="3855323" y="2971800"/>
            <a:ext cx="3089116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四、基因编辑技术的应用？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직사각형 59"/>
          <p:cNvSpPr>
            <a:spLocks noChangeArrowheads="1"/>
          </p:cNvSpPr>
          <p:nvPr/>
        </p:nvSpPr>
        <p:spPr bwMode="auto">
          <a:xfrm>
            <a:off x="3855323" y="3489325"/>
            <a:ext cx="308911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基因编辑技术存在的风险？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1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1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1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1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1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55" dur="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2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1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10"/>
                            </p:stCondLst>
                            <p:childTnLst>
                              <p:par>
                                <p:cTn id="6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9" dur="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2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2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1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810"/>
                            </p:stCondLst>
                            <p:childTnLst>
                              <p:par>
                                <p:cTn id="8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83" dur="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8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31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1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97" dur="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9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31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10"/>
                            </p:stCondLst>
                            <p:childTnLst>
                              <p:par>
                                <p:cTn id="1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11" dur="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21" grpId="0" animBg="1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1"/>
          <a:stretch>
            <a:fillRect/>
          </a:stretch>
        </p:blipFill>
        <p:spPr bwMode="auto">
          <a:xfrm>
            <a:off x="-1222935" y="0"/>
            <a:ext cx="6652185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平行四边形 8"/>
          <p:cNvSpPr>
            <a:spLocks noChangeArrowheads="1"/>
          </p:cNvSpPr>
          <p:nvPr/>
        </p:nvSpPr>
        <p:spPr bwMode="auto">
          <a:xfrm>
            <a:off x="2915816" y="1831181"/>
            <a:ext cx="6228185" cy="956593"/>
          </a:xfrm>
          <a:prstGeom prst="parallelogram">
            <a:avLst>
              <a:gd name="adj" fmla="val 47034"/>
            </a:avLst>
          </a:prstGeom>
          <a:solidFill>
            <a:srgbClr val="1C70A4">
              <a:alpha val="86000"/>
            </a:srgb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1904594"/>
            <a:ext cx="4887019" cy="74422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dist"/>
            <a:r>
              <a:rPr lang="zh-CN" altLang="en-US" sz="4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什么是基因？</a:t>
            </a:r>
            <a:endParaRPr lang="zh-CN" altLang="en-US" sz="4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775" y="530225"/>
            <a:ext cx="6066155" cy="25400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0038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6329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5"/>
          <p:cNvSpPr>
            <a:spLocks noChangeArrowheads="1"/>
          </p:cNvSpPr>
          <p:nvPr/>
        </p:nvSpPr>
        <p:spPr bwMode="auto">
          <a:xfrm>
            <a:off x="3909060" y="1450340"/>
            <a:ext cx="4536440" cy="2759710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828279" y="843836"/>
            <a:ext cx="5880894" cy="2993152"/>
            <a:chOff x="505064" y="1450261"/>
            <a:chExt cx="5880894" cy="2993152"/>
          </a:xfrm>
        </p:grpSpPr>
        <p:sp>
          <p:nvSpPr>
            <p:cNvPr id="109" name="矩形 12"/>
            <p:cNvSpPr>
              <a:spLocks noChangeArrowheads="1"/>
            </p:cNvSpPr>
            <p:nvPr/>
          </p:nvSpPr>
          <p:spPr bwMode="auto">
            <a:xfrm>
              <a:off x="505064" y="1932623"/>
              <a:ext cx="2733675" cy="251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3B495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基因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是携带遗传信息的</a:t>
              </a:r>
              <a:r>
                <a:rPr lang="en-US" altLang="zh-CN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DNA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（脱氧核糖核酸）序列。</a:t>
              </a:r>
              <a:r>
                <a:rPr lang="en-US" altLang="zh-CN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1953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年，沃森（</a:t>
              </a:r>
              <a:r>
                <a:rPr lang="en-US" altLang="zh-CN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Watson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）和克里克（</a:t>
              </a:r>
              <a:r>
                <a:rPr lang="en-US" altLang="zh-CN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Crick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）提出了</a:t>
              </a:r>
              <a:r>
                <a:rPr lang="en-US" altLang="zh-CN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DNA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双螺旋结构模型。</a:t>
              </a:r>
              <a:endParaRPr lang="zh-CN" altLang="en-US" sz="2000" dirty="0">
                <a:solidFill>
                  <a:srgbClr val="3B4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TextBox 13"/>
            <p:cNvSpPr txBox="1">
              <a:spLocks noChangeArrowheads="1"/>
            </p:cNvSpPr>
            <p:nvPr/>
          </p:nvSpPr>
          <p:spPr bwMode="auto">
            <a:xfrm>
              <a:off x="4321414" y="1450261"/>
              <a:ext cx="2064544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zh-CN" altLang="en-US" sz="4800" b="1" dirty="0">
                <a:solidFill>
                  <a:srgbClr val="3B49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21" b="8369"/>
          <a:stretch>
            <a:fillRect/>
          </a:stretch>
        </p:blipFill>
        <p:spPr>
          <a:xfrm>
            <a:off x="4077335" y="1635760"/>
            <a:ext cx="4199255" cy="242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6518673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83334" y="1904595"/>
            <a:ext cx="4083597" cy="10521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dist"/>
            <a:endParaRPr lang="zh-CN" altLang="en-US" sz="3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3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平行四边形 8"/>
          <p:cNvSpPr>
            <a:spLocks noChangeArrowheads="1"/>
          </p:cNvSpPr>
          <p:nvPr/>
        </p:nvSpPr>
        <p:spPr bwMode="auto">
          <a:xfrm>
            <a:off x="2915816" y="1851501"/>
            <a:ext cx="6228185" cy="956593"/>
          </a:xfrm>
          <a:prstGeom prst="parallelogram">
            <a:avLst>
              <a:gd name="adj" fmla="val 47034"/>
            </a:avLst>
          </a:prstGeom>
          <a:solidFill>
            <a:srgbClr val="1C70A4">
              <a:alpha val="86000"/>
            </a:srgb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基因的功能？</a:t>
            </a:r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775" y="516890"/>
            <a:ext cx="6137910" cy="25400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3213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065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6" descr="C:\Users\86156\Desktop\屏幕截图 2022-03-18 161851.png屏幕截图 2022-03-18 16185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2330" y="1348105"/>
            <a:ext cx="2257425" cy="15049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7" descr="C:\Users\86156\Desktop\屏幕截图 2022-03-18 163634.png屏幕截图 2022-03-18 1636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810" y="1348105"/>
            <a:ext cx="2232660" cy="150558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8" descr="C:\Users\86156\Desktop\屏幕截图 2022-03-18 164204.png屏幕截图 2022-03-18 164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7890" y="1348105"/>
            <a:ext cx="2271395" cy="150431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2"/>
          <p:cNvGrpSpPr/>
          <p:nvPr/>
        </p:nvGrpSpPr>
        <p:grpSpPr bwMode="auto">
          <a:xfrm>
            <a:off x="862013" y="2949575"/>
            <a:ext cx="2257425" cy="1516063"/>
            <a:chOff x="0" y="0"/>
            <a:chExt cx="2257425" cy="1515550"/>
          </a:xfrm>
        </p:grpSpPr>
        <p:sp>
          <p:nvSpPr>
            <p:cNvPr id="15" name="矩形 65"/>
            <p:cNvSpPr>
              <a:spLocks noChangeArrowheads="1"/>
            </p:cNvSpPr>
            <p:nvPr/>
          </p:nvSpPr>
          <p:spPr bwMode="auto">
            <a:xfrm>
              <a:off x="0" y="0"/>
              <a:ext cx="2257425" cy="714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66"/>
            <p:cNvSpPr>
              <a:spLocks noChangeArrowheads="1"/>
            </p:cNvSpPr>
            <p:nvPr/>
          </p:nvSpPr>
          <p:spPr bwMode="auto">
            <a:xfrm>
              <a:off x="0" y="71414"/>
              <a:ext cx="2257425" cy="14441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67"/>
            <p:cNvSpPr>
              <a:spLocks noChangeArrowheads="1"/>
            </p:cNvSpPr>
            <p:nvPr/>
          </p:nvSpPr>
          <p:spPr bwMode="auto">
            <a:xfrm>
              <a:off x="80962" y="131718"/>
              <a:ext cx="2095500" cy="122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sz="1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决定特征。</a:t>
              </a:r>
              <a:endParaRPr lang="zh-CN" altLang="en-US" sz="14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基因通过控制酶的合成来控制代谢的过程进而控制生物体的性状。如人类的单眼皮与双眼皮。基因还可通过控制蛋白质结构直接控制生物体性状。如北美白种人的囊性纤维病。</a:t>
              </a:r>
              <a:endParaRPr lang="zh-CN" altLang="en-US" sz="10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Group 16"/>
          <p:cNvGrpSpPr/>
          <p:nvPr/>
        </p:nvGrpSpPr>
        <p:grpSpPr bwMode="auto">
          <a:xfrm>
            <a:off x="3424238" y="2949575"/>
            <a:ext cx="2257425" cy="1516063"/>
            <a:chOff x="0" y="0"/>
            <a:chExt cx="2257425" cy="1515550"/>
          </a:xfrm>
        </p:grpSpPr>
        <p:sp>
          <p:nvSpPr>
            <p:cNvPr id="19" name="矩形 69"/>
            <p:cNvSpPr>
              <a:spLocks noChangeArrowheads="1"/>
            </p:cNvSpPr>
            <p:nvPr/>
          </p:nvSpPr>
          <p:spPr bwMode="auto">
            <a:xfrm>
              <a:off x="0" y="0"/>
              <a:ext cx="2257425" cy="714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72"/>
            <p:cNvSpPr>
              <a:spLocks noChangeArrowheads="1"/>
            </p:cNvSpPr>
            <p:nvPr/>
          </p:nvSpPr>
          <p:spPr bwMode="auto">
            <a:xfrm>
              <a:off x="0" y="71414"/>
              <a:ext cx="2257425" cy="14441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73"/>
            <p:cNvSpPr>
              <a:spLocks noChangeArrowheads="1"/>
            </p:cNvSpPr>
            <p:nvPr/>
          </p:nvSpPr>
          <p:spPr bwMode="auto">
            <a:xfrm>
              <a:off x="80962" y="106327"/>
              <a:ext cx="2095500" cy="122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sz="1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控制遗传。</a:t>
              </a:r>
              <a:endParaRPr lang="zh-CN" altLang="en-US" sz="14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基因的遗传方式主要有四种：</a:t>
              </a:r>
              <a:endParaRPr lang="en-US" altLang="zh-CN" sz="10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常染色体显性遗传，如视网膜母细胞瘤；常染色体隐性遗传，如白化病；性染色体显性遗传，如先天性耳聋；性染色体隐性遗传，如血友病。</a:t>
              </a:r>
              <a:endParaRPr lang="zh-CN" altLang="en-US" sz="10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Group 20"/>
          <p:cNvGrpSpPr/>
          <p:nvPr/>
        </p:nvGrpSpPr>
        <p:grpSpPr bwMode="auto">
          <a:xfrm>
            <a:off x="5986463" y="2949575"/>
            <a:ext cx="2257425" cy="1516063"/>
            <a:chOff x="0" y="0"/>
            <a:chExt cx="2257425" cy="1515550"/>
          </a:xfrm>
        </p:grpSpPr>
        <p:sp>
          <p:nvSpPr>
            <p:cNvPr id="23" name="矩形 76"/>
            <p:cNvSpPr>
              <a:spLocks noChangeArrowheads="1"/>
            </p:cNvSpPr>
            <p:nvPr/>
          </p:nvSpPr>
          <p:spPr bwMode="auto">
            <a:xfrm>
              <a:off x="0" y="0"/>
              <a:ext cx="2257425" cy="714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矩形 78"/>
            <p:cNvSpPr>
              <a:spLocks noChangeArrowheads="1"/>
            </p:cNvSpPr>
            <p:nvPr/>
          </p:nvSpPr>
          <p:spPr bwMode="auto">
            <a:xfrm>
              <a:off x="0" y="71414"/>
              <a:ext cx="2257425" cy="14441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矩形 79"/>
            <p:cNvSpPr>
              <a:spLocks noChangeArrowheads="1"/>
            </p:cNvSpPr>
            <p:nvPr/>
          </p:nvSpPr>
          <p:spPr bwMode="auto">
            <a:xfrm>
              <a:off x="80962" y="106327"/>
              <a:ext cx="2095500" cy="107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3.</a:t>
              </a:r>
              <a:r>
                <a:rPr lang="zh-CN" altLang="en-US" sz="14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发生突变。</a:t>
              </a:r>
              <a:endParaRPr lang="zh-CN" altLang="en-US" sz="14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基因突变是在一定的外界环境条件和内在生物因素影响下发生的</a:t>
              </a:r>
              <a:r>
                <a:rPr lang="en-US" altLang="zh-CN" sz="10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DNA</a:t>
              </a:r>
              <a:r>
                <a:rPr lang="zh-CN" altLang="en-US" sz="1000" kern="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复制过程中的偶然错误。如感染、辐射、化学、药物等因素。基因突变在自然界中是普遍存在的。</a:t>
              </a:r>
              <a:endParaRPr lang="zh-CN" altLang="en-US" sz="10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651867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平行四边形 8"/>
          <p:cNvSpPr>
            <a:spLocks noChangeArrowheads="1"/>
          </p:cNvSpPr>
          <p:nvPr/>
        </p:nvSpPr>
        <p:spPr bwMode="auto">
          <a:xfrm>
            <a:off x="2915816" y="1851501"/>
            <a:ext cx="6228185" cy="956593"/>
          </a:xfrm>
          <a:prstGeom prst="parallelogram">
            <a:avLst>
              <a:gd name="adj" fmla="val 47034"/>
            </a:avLst>
          </a:prstGeom>
          <a:solidFill>
            <a:srgbClr val="1C70A4">
              <a:alpha val="86000"/>
            </a:srgb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什么是基因编辑？</a:t>
            </a:r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457200"/>
            <a:ext cx="144463" cy="144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98438" y="457200"/>
            <a:ext cx="144462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96875" y="457200"/>
            <a:ext cx="142875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3725" y="457200"/>
            <a:ext cx="144463" cy="14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92163" y="457200"/>
            <a:ext cx="144462" cy="144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08063" y="3444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基因与基因编辑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771775" y="530225"/>
            <a:ext cx="6066155" cy="25400"/>
          </a:xfrm>
          <a:prstGeom prst="line">
            <a:avLst/>
          </a:prstGeom>
          <a:ln>
            <a:solidFill>
              <a:schemeClr val="tx2"/>
            </a:solidFill>
            <a:prstDash val="dash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837613" y="300038"/>
            <a:ext cx="306387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6329" name="矩形 95"/>
          <p:cNvSpPr>
            <a:spLocks noChangeArrowheads="1"/>
          </p:cNvSpPr>
          <p:nvPr/>
        </p:nvSpPr>
        <p:spPr bwMode="auto">
          <a:xfrm>
            <a:off x="8837613" y="334963"/>
            <a:ext cx="409575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5"/>
          <p:cNvSpPr>
            <a:spLocks noChangeArrowheads="1"/>
          </p:cNvSpPr>
          <p:nvPr/>
        </p:nvSpPr>
        <p:spPr bwMode="auto">
          <a:xfrm>
            <a:off x="3909060" y="1450340"/>
            <a:ext cx="4536440" cy="2759710"/>
          </a:xfrm>
          <a:prstGeom prst="rect">
            <a:avLst/>
          </a:prstGeom>
          <a:solidFill>
            <a:srgbClr val="E6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684134" y="843836"/>
            <a:ext cx="6025039" cy="3464957"/>
            <a:chOff x="360919" y="1450261"/>
            <a:chExt cx="6025039" cy="3464957"/>
          </a:xfrm>
        </p:grpSpPr>
        <p:sp>
          <p:nvSpPr>
            <p:cNvPr id="109" name="矩形 12"/>
            <p:cNvSpPr>
              <a:spLocks noChangeArrowheads="1"/>
            </p:cNvSpPr>
            <p:nvPr/>
          </p:nvSpPr>
          <p:spPr bwMode="auto">
            <a:xfrm>
              <a:off x="360919" y="1665923"/>
              <a:ext cx="2733675" cy="324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3B495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基因编辑</a:t>
              </a:r>
              <a:r>
                <a:rPr lang="zh-CN" altLang="en-US" sz="2000" dirty="0">
                  <a:solidFill>
                    <a:srgbClr val="3B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是以改变目的基因序列为目的，实现定点突变、插入或敲除的技术。借助该技术人类能够根据自身意愿来对目标基因进行“编辑”，有目的性地删除或加入DNA片段。</a:t>
              </a:r>
              <a:endParaRPr lang="zh-CN" altLang="en-US" sz="2000" dirty="0">
                <a:solidFill>
                  <a:srgbClr val="3B495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TextBox 13"/>
            <p:cNvSpPr txBox="1">
              <a:spLocks noChangeArrowheads="1"/>
            </p:cNvSpPr>
            <p:nvPr/>
          </p:nvSpPr>
          <p:spPr bwMode="auto">
            <a:xfrm>
              <a:off x="4321414" y="1450261"/>
              <a:ext cx="2064544" cy="7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zh-CN" altLang="en-US" sz="4800" b="1" dirty="0">
                <a:solidFill>
                  <a:srgbClr val="3B49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4325" y="1582420"/>
            <a:ext cx="4106545" cy="240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798711"/>
            <a:ext cx="5317331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平行四边形 8"/>
          <p:cNvSpPr>
            <a:spLocks noChangeArrowheads="1"/>
          </p:cNvSpPr>
          <p:nvPr/>
        </p:nvSpPr>
        <p:spPr bwMode="auto">
          <a:xfrm>
            <a:off x="1341120" y="1851660"/>
            <a:ext cx="7802880" cy="1002030"/>
          </a:xfrm>
          <a:prstGeom prst="parallelogram">
            <a:avLst>
              <a:gd name="adj" fmla="val 47034"/>
            </a:avLst>
          </a:prstGeom>
          <a:solidFill>
            <a:srgbClr val="1C70A4">
              <a:alpha val="86000"/>
            </a:srgb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基因编辑技术的应用？</a:t>
            </a:r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我的主题色2">
      <a:dk1>
        <a:sysClr val="windowText" lastClr="000000"/>
      </a:dk1>
      <a:lt1>
        <a:sysClr val="window" lastClr="FFFFFF"/>
      </a:lt1>
      <a:dk2>
        <a:srgbClr val="22759E"/>
      </a:dk2>
      <a:lt2>
        <a:srgbClr val="4BAAD9"/>
      </a:lt2>
      <a:accent1>
        <a:srgbClr val="FF5A32"/>
      </a:accent1>
      <a:accent2>
        <a:srgbClr val="FF9600"/>
      </a:accent2>
      <a:accent3>
        <a:srgbClr val="64961E"/>
      </a:accent3>
      <a:accent4>
        <a:srgbClr val="92D050"/>
      </a:accent4>
      <a:accent5>
        <a:srgbClr val="E12369"/>
      </a:accent5>
      <a:accent6>
        <a:srgbClr val="F555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我的主题色2">
      <a:dk1>
        <a:sysClr val="windowText" lastClr="000000"/>
      </a:dk1>
      <a:lt1>
        <a:sysClr val="window" lastClr="FFFFFF"/>
      </a:lt1>
      <a:dk2>
        <a:srgbClr val="22759E"/>
      </a:dk2>
      <a:lt2>
        <a:srgbClr val="4BAAD9"/>
      </a:lt2>
      <a:accent1>
        <a:srgbClr val="FF5A32"/>
      </a:accent1>
      <a:accent2>
        <a:srgbClr val="FF9600"/>
      </a:accent2>
      <a:accent3>
        <a:srgbClr val="64961E"/>
      </a:accent3>
      <a:accent4>
        <a:srgbClr val="92D050"/>
      </a:accent4>
      <a:accent5>
        <a:srgbClr val="E12369"/>
      </a:accent5>
      <a:accent6>
        <a:srgbClr val="F555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我的主题色2">
      <a:dk1>
        <a:sysClr val="windowText" lastClr="000000"/>
      </a:dk1>
      <a:lt1>
        <a:sysClr val="window" lastClr="FFFFFF"/>
      </a:lt1>
      <a:dk2>
        <a:srgbClr val="22759E"/>
      </a:dk2>
      <a:lt2>
        <a:srgbClr val="4BAAD9"/>
      </a:lt2>
      <a:accent1>
        <a:srgbClr val="FF5A32"/>
      </a:accent1>
      <a:accent2>
        <a:srgbClr val="FF9600"/>
      </a:accent2>
      <a:accent3>
        <a:srgbClr val="64961E"/>
      </a:accent3>
      <a:accent4>
        <a:srgbClr val="92D050"/>
      </a:accent4>
      <a:accent5>
        <a:srgbClr val="E12369"/>
      </a:accent5>
      <a:accent6>
        <a:srgbClr val="F555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我的主题色">
      <a:dk1>
        <a:sysClr val="windowText" lastClr="000000"/>
      </a:dk1>
      <a:lt1>
        <a:sysClr val="window" lastClr="FFFFFF"/>
      </a:lt1>
      <a:dk2>
        <a:srgbClr val="0073C4"/>
      </a:dk2>
      <a:lt2>
        <a:srgbClr val="00AFF0"/>
      </a:lt2>
      <a:accent1>
        <a:srgbClr val="EB7D1E"/>
      </a:accent1>
      <a:accent2>
        <a:srgbClr val="FFBE00"/>
      </a:accent2>
      <a:accent3>
        <a:srgbClr val="64961E"/>
      </a:accent3>
      <a:accent4>
        <a:srgbClr val="96E623"/>
      </a:accent4>
      <a:accent5>
        <a:srgbClr val="D7190F"/>
      </a:accent5>
      <a:accent6>
        <a:srgbClr val="F05F5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我的主题色2">
    <a:dk1>
      <a:sysClr val="windowText" lastClr="000000"/>
    </a:dk1>
    <a:lt1>
      <a:sysClr val="window" lastClr="FFFFFF"/>
    </a:lt1>
    <a:dk2>
      <a:srgbClr val="22759E"/>
    </a:dk2>
    <a:lt2>
      <a:srgbClr val="4BAAD9"/>
    </a:lt2>
    <a:accent1>
      <a:srgbClr val="FF5A32"/>
    </a:accent1>
    <a:accent2>
      <a:srgbClr val="FF9600"/>
    </a:accent2>
    <a:accent3>
      <a:srgbClr val="64961E"/>
    </a:accent3>
    <a:accent4>
      <a:srgbClr val="92D050"/>
    </a:accent4>
    <a:accent5>
      <a:srgbClr val="E12369"/>
    </a:accent5>
    <a:accent6>
      <a:srgbClr val="F55591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WPS 演示</Application>
  <PresentationFormat>全屏显示(16:9)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Calibri</vt:lpstr>
      <vt:lpstr>微软雅黑</vt:lpstr>
      <vt:lpstr>仿宋_GB2312</vt:lpstr>
      <vt:lpstr>仿宋</vt:lpstr>
      <vt:lpstr>Britannic Bold</vt:lpstr>
      <vt:lpstr>Arial Unicode MS</vt:lpstr>
      <vt:lpstr>Office 主题​​</vt:lpstr>
      <vt:lpstr>1_Office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22815</cp:lastModifiedBy>
  <cp:revision>41</cp:revision>
  <dcterms:created xsi:type="dcterms:W3CDTF">2013-02-20T08:47:00Z</dcterms:created>
  <dcterms:modified xsi:type="dcterms:W3CDTF">2022-04-13T09:27:23Z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  <property fmtid="{D5CDD505-2E9C-101B-9397-08002B2CF9AE}" pid="3" name="ICV">
    <vt:lpwstr>E225987178B54E719AC7C130F6957323</vt:lpwstr>
  </property>
</Properties>
</file>